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7" r:id="rId2"/>
    <p:sldId id="259" r:id="rId3"/>
    <p:sldId id="275" r:id="rId4"/>
    <p:sldId id="277" r:id="rId5"/>
    <p:sldId id="260" r:id="rId6"/>
    <p:sldId id="278" r:id="rId7"/>
    <p:sldId id="279" r:id="rId8"/>
    <p:sldId id="283" r:id="rId9"/>
    <p:sldId id="284" r:id="rId10"/>
    <p:sldId id="280" r:id="rId11"/>
    <p:sldId id="281" r:id="rId12"/>
    <p:sldId id="282" r:id="rId13"/>
    <p:sldId id="285" r:id="rId14"/>
    <p:sldId id="286" r:id="rId15"/>
    <p:sldId id="274"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58" r:id="rId30"/>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adimir Merchan" initials="VM" lastIdx="6" clrIdx="0">
    <p:extLst>
      <p:ext uri="{19B8F6BF-5375-455C-9EA6-DF929625EA0E}">
        <p15:presenceInfo xmlns:p15="http://schemas.microsoft.com/office/powerpoint/2012/main" userId="2f7cad71bb9d12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C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50000"/>
  </p:normalViewPr>
  <p:slideViewPr>
    <p:cSldViewPr snapToGrid="0" snapToObjects="1">
      <p:cViewPr varScale="1">
        <p:scale>
          <a:sx n="101" d="100"/>
          <a:sy n="101" d="100"/>
        </p:scale>
        <p:origin x="150"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engty%20Guerra\Documents\UIS\BUCARAMANGA\10mo%20SEMESTRE\PROYECTO%20II\C&#225;lculos%20Proyecto%20de%20Grad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engty%20Guerra\Documents\UIS\BUCARAMANGA\10mo%20SEMESTRE\PROYECTO%20II\C&#225;lculos%20Proyecto%20de%20Grad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engty%20Guerra\Documents\UIS\BUCARAMANGA\10mo%20SEMESTRE\PROYECTO%20II\C&#225;lculos%20Proyecto%20de%20Grado.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Línea de 1[m]</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'Tablas de anexos'!$BK$162:$BK$176</c:f>
              <c:numCache>
                <c:formatCode>General</c:formatCode>
                <c:ptCount val="15"/>
                <c:pt idx="0">
                  <c:v>1.575994728947371</c:v>
                </c:pt>
                <c:pt idx="1">
                  <c:v>0.37962035383762638</c:v>
                </c:pt>
                <c:pt idx="2">
                  <c:v>0.10071042336856403</c:v>
                </c:pt>
                <c:pt idx="3">
                  <c:v>4.0579572836999159E-2</c:v>
                </c:pt>
                <c:pt idx="4">
                  <c:v>2.0326927630751314E-2</c:v>
                </c:pt>
                <c:pt idx="5">
                  <c:v>1.1588613763493516E-2</c:v>
                </c:pt>
                <c:pt idx="6">
                  <c:v>7.1984971882366848E-3</c:v>
                </c:pt>
                <c:pt idx="7">
                  <c:v>4.7540530337313695E-3</c:v>
                </c:pt>
                <c:pt idx="8">
                  <c:v>3.2880126653294221E-3</c:v>
                </c:pt>
                <c:pt idx="9">
                  <c:v>2.3578018926257533E-3</c:v>
                </c:pt>
                <c:pt idx="10">
                  <c:v>1.7408295850971733E-3</c:v>
                </c:pt>
                <c:pt idx="11">
                  <c:v>1.3166729132564688E-3</c:v>
                </c:pt>
                <c:pt idx="12">
                  <c:v>1.016288489782421E-3</c:v>
                </c:pt>
                <c:pt idx="13">
                  <c:v>7.9817033795409555E-4</c:v>
                </c:pt>
                <c:pt idx="14">
                  <c:v>4.3163739605148025E-4</c:v>
                </c:pt>
              </c:numCache>
            </c:numRef>
          </c:xVal>
          <c:yVal>
            <c:numRef>
              <c:f>'Tablas de anexos'!$AW$3:$AW$17</c:f>
              <c:numCache>
                <c:formatCode>0.0000</c:formatCode>
                <c:ptCount val="15"/>
                <c:pt idx="0">
                  <c:v>0.1</c:v>
                </c:pt>
                <c:pt idx="1">
                  <c:v>1.071429</c:v>
                </c:pt>
                <c:pt idx="2">
                  <c:v>2.3076919999999999</c:v>
                </c:pt>
                <c:pt idx="3">
                  <c:v>3.7087910000000002</c:v>
                </c:pt>
                <c:pt idx="4">
                  <c:v>5.2747250000000001</c:v>
                </c:pt>
                <c:pt idx="5">
                  <c:v>7.0054949999999998</c:v>
                </c:pt>
                <c:pt idx="6">
                  <c:v>8.9010990000000003</c:v>
                </c:pt>
                <c:pt idx="7">
                  <c:v>10.961537999999999</c:v>
                </c:pt>
                <c:pt idx="8">
                  <c:v>13.186812</c:v>
                </c:pt>
                <c:pt idx="9">
                  <c:v>15.576922</c:v>
                </c:pt>
                <c:pt idx="10">
                  <c:v>18.131867</c:v>
                </c:pt>
                <c:pt idx="11">
                  <c:v>20.851647</c:v>
                </c:pt>
                <c:pt idx="12">
                  <c:v>23.736263000000001</c:v>
                </c:pt>
                <c:pt idx="13">
                  <c:v>26.785713000000001</c:v>
                </c:pt>
                <c:pt idx="14">
                  <c:v>36.428570999999998</c:v>
                </c:pt>
              </c:numCache>
            </c:numRef>
          </c:yVal>
          <c:smooth val="0"/>
          <c:extLst>
            <c:ext xmlns:c16="http://schemas.microsoft.com/office/drawing/2014/chart" uri="{C3380CC4-5D6E-409C-BE32-E72D297353CC}">
              <c16:uniqueId val="{00000000-B923-495F-A4F7-C42B19ECB1B8}"/>
            </c:ext>
          </c:extLst>
        </c:ser>
        <c:dLbls>
          <c:showLegendKey val="0"/>
          <c:showVal val="0"/>
          <c:showCatName val="0"/>
          <c:showSerName val="0"/>
          <c:showPercent val="0"/>
          <c:showBubbleSize val="0"/>
        </c:dLbls>
        <c:axId val="799560735"/>
        <c:axId val="803605535"/>
      </c:scatterChart>
      <c:valAx>
        <c:axId val="799560735"/>
        <c:scaling>
          <c:orientation val="minMax"/>
          <c:max val="1.6"/>
          <c:min val="0"/>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sz="1200" b="0" i="0" baseline="0">
                    <a:effectLst/>
                    <a:latin typeface="Times New Roman" panose="02020603050405020304" pitchFamily="18" charset="0"/>
                    <a:cs typeface="Times New Roman" panose="02020603050405020304" pitchFamily="18" charset="0"/>
                  </a:rPr>
                  <a:t>Incremento de Esfuerzo [KPa]</a:t>
                </a:r>
                <a:endParaRPr lang="es-CO" sz="1200">
                  <a:effectLst/>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803605535"/>
        <c:crosses val="autoZero"/>
        <c:crossBetween val="midCat"/>
      </c:valAx>
      <c:valAx>
        <c:axId val="803605535"/>
        <c:scaling>
          <c:orientation val="maxMin"/>
          <c:max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sz="1200" b="0" i="0" baseline="0">
                    <a:effectLst/>
                    <a:latin typeface="Times New Roman" panose="02020603050405020304" pitchFamily="18" charset="0"/>
                    <a:cs typeface="Times New Roman" panose="02020603050405020304" pitchFamily="18" charset="0"/>
                  </a:rPr>
                  <a:t>Profundidad [m]</a:t>
                </a:r>
                <a:endParaRPr lang="es-CO" sz="1200">
                  <a:effectLst/>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CO"/>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799560735"/>
        <c:crosses val="autoZero"/>
        <c:crossBetween val="midCat"/>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769665927681371"/>
          <c:y val="5.0925925925925923E-2"/>
          <c:w val="0.73127764369259673"/>
          <c:h val="0.69972430361527393"/>
        </c:manualLayout>
      </c:layout>
      <c:lineChart>
        <c:grouping val="standard"/>
        <c:varyColors val="0"/>
        <c:ser>
          <c:idx val="1"/>
          <c:order val="0"/>
          <c:tx>
            <c:v>Línea de 1[m]</c:v>
          </c:tx>
          <c:spPr>
            <a:ln w="19050" cap="rnd" cmpd="sng" algn="ctr">
              <a:solidFill>
                <a:schemeClr val="accent4"/>
              </a:solidFill>
              <a:prstDash val="solid"/>
              <a:round/>
            </a:ln>
            <a:effectLst/>
          </c:spPr>
          <c:marker>
            <c:spPr>
              <a:solidFill>
                <a:schemeClr val="accent4"/>
              </a:solidFill>
              <a:ln w="6350" cap="flat" cmpd="sng" algn="ctr">
                <a:solidFill>
                  <a:schemeClr val="accent4"/>
                </a:solidFill>
                <a:prstDash val="solid"/>
                <a:round/>
              </a:ln>
              <a:effectLst/>
            </c:spPr>
          </c:marker>
          <c:cat>
            <c:numRef>
              <c:f>'Tablas de anexos'!$BM$59:$BM$62</c:f>
              <c:numCache>
                <c:formatCode>0.00</c:formatCode>
                <c:ptCount val="4"/>
                <c:pt idx="0">
                  <c:v>0.15</c:v>
                </c:pt>
                <c:pt idx="1">
                  <c:v>0.3</c:v>
                </c:pt>
                <c:pt idx="2">
                  <c:v>0.4</c:v>
                </c:pt>
                <c:pt idx="3">
                  <c:v>0.6</c:v>
                </c:pt>
              </c:numCache>
            </c:numRef>
          </c:cat>
          <c:val>
            <c:numRef>
              <c:f>'Tablas de anexos'!$BP$218:$BP$221</c:f>
              <c:numCache>
                <c:formatCode>General</c:formatCode>
                <c:ptCount val="4"/>
                <c:pt idx="0">
                  <c:v>6.6847023323562847E-3</c:v>
                </c:pt>
                <c:pt idx="1">
                  <c:v>3.3423511661781423E-3</c:v>
                </c:pt>
                <c:pt idx="2">
                  <c:v>2.5067633746336066E-3</c:v>
                </c:pt>
                <c:pt idx="3">
                  <c:v>1.6711755830890712E-3</c:v>
                </c:pt>
              </c:numCache>
            </c:numRef>
          </c:val>
          <c:smooth val="0"/>
          <c:extLst>
            <c:ext xmlns:c16="http://schemas.microsoft.com/office/drawing/2014/chart" uri="{C3380CC4-5D6E-409C-BE32-E72D297353CC}">
              <c16:uniqueId val="{00000000-62FA-4036-971C-C8938F62A274}"/>
            </c:ext>
          </c:extLst>
        </c:ser>
        <c:ser>
          <c:idx val="2"/>
          <c:order val="1"/>
          <c:tx>
            <c:v>Línea de 2[m]</c:v>
          </c:tx>
          <c:spPr>
            <a:ln w="19050" cap="rnd" cmpd="sng" algn="ctr">
              <a:solidFill>
                <a:schemeClr val="accent6"/>
              </a:solidFill>
              <a:prstDash val="solid"/>
              <a:round/>
            </a:ln>
            <a:effectLst/>
          </c:spPr>
          <c:marker>
            <c:spPr>
              <a:solidFill>
                <a:schemeClr val="accent6"/>
              </a:solidFill>
              <a:ln w="6350" cap="flat" cmpd="sng" algn="ctr">
                <a:solidFill>
                  <a:schemeClr val="accent6"/>
                </a:solidFill>
                <a:prstDash val="solid"/>
                <a:round/>
              </a:ln>
              <a:effectLst/>
            </c:spPr>
          </c:marker>
          <c:cat>
            <c:numRef>
              <c:f>'Tablas de anexos'!$BM$65:$BM$68</c:f>
              <c:numCache>
                <c:formatCode>0.00</c:formatCode>
                <c:ptCount val="4"/>
                <c:pt idx="0">
                  <c:v>0.15</c:v>
                </c:pt>
                <c:pt idx="1">
                  <c:v>0.3</c:v>
                </c:pt>
                <c:pt idx="2">
                  <c:v>0.4</c:v>
                </c:pt>
                <c:pt idx="3">
                  <c:v>0.6</c:v>
                </c:pt>
              </c:numCache>
            </c:numRef>
          </c:cat>
          <c:val>
            <c:numRef>
              <c:f>'Tablas de anexos'!$BP$224:$BP$227</c:f>
              <c:numCache>
                <c:formatCode>General</c:formatCode>
                <c:ptCount val="4"/>
                <c:pt idx="0">
                  <c:v>1.2268570177249246E-2</c:v>
                </c:pt>
                <c:pt idx="1">
                  <c:v>6.134285088624623E-3</c:v>
                </c:pt>
                <c:pt idx="2">
                  <c:v>4.6007138164684686E-3</c:v>
                </c:pt>
                <c:pt idx="3">
                  <c:v>3.0671425443123115E-3</c:v>
                </c:pt>
              </c:numCache>
            </c:numRef>
          </c:val>
          <c:smooth val="0"/>
          <c:extLst>
            <c:ext xmlns:c16="http://schemas.microsoft.com/office/drawing/2014/chart" uri="{C3380CC4-5D6E-409C-BE32-E72D297353CC}">
              <c16:uniqueId val="{00000001-62FA-4036-971C-C8938F62A274}"/>
            </c:ext>
          </c:extLst>
        </c:ser>
        <c:ser>
          <c:idx val="0"/>
          <c:order val="2"/>
          <c:tx>
            <c:v>Línea de 3.5[m]</c:v>
          </c:tx>
          <c:spPr>
            <a:ln w="19050" cap="rnd" cmpd="sng" algn="ctr">
              <a:solidFill>
                <a:schemeClr val="accent2"/>
              </a:solidFill>
              <a:prstDash val="solid"/>
              <a:round/>
            </a:ln>
            <a:effectLst/>
          </c:spPr>
          <c:marker>
            <c:symbol val="circle"/>
            <c:size val="5"/>
            <c:spPr>
              <a:solidFill>
                <a:schemeClr val="accent2"/>
              </a:solidFill>
              <a:ln w="6350" cap="flat" cmpd="sng" algn="ctr">
                <a:solidFill>
                  <a:schemeClr val="accent2"/>
                </a:solidFill>
                <a:prstDash val="solid"/>
                <a:round/>
              </a:ln>
              <a:effectLst/>
            </c:spPr>
          </c:marker>
          <c:cat>
            <c:numRef>
              <c:f>'Tablas de anexos'!$BM$71:$BM$74</c:f>
              <c:numCache>
                <c:formatCode>0.00</c:formatCode>
                <c:ptCount val="4"/>
                <c:pt idx="0">
                  <c:v>0.15</c:v>
                </c:pt>
                <c:pt idx="1">
                  <c:v>0.3</c:v>
                </c:pt>
                <c:pt idx="2">
                  <c:v>0.4</c:v>
                </c:pt>
                <c:pt idx="3">
                  <c:v>0.6</c:v>
                </c:pt>
              </c:numCache>
            </c:numRef>
          </c:cat>
          <c:val>
            <c:numRef>
              <c:f>'Tablas de anexos'!$BP$230:$BP$233</c:f>
              <c:numCache>
                <c:formatCode>General</c:formatCode>
                <c:ptCount val="4"/>
                <c:pt idx="0">
                  <c:v>6.5891739898821747E-3</c:v>
                </c:pt>
                <c:pt idx="1">
                  <c:v>3.2945869949410874E-3</c:v>
                </c:pt>
                <c:pt idx="2">
                  <c:v>2.4709402462058149E-3</c:v>
                </c:pt>
                <c:pt idx="3">
                  <c:v>1.6472934974705437E-3</c:v>
                </c:pt>
              </c:numCache>
            </c:numRef>
          </c:val>
          <c:smooth val="0"/>
          <c:extLst>
            <c:ext xmlns:c16="http://schemas.microsoft.com/office/drawing/2014/chart" uri="{C3380CC4-5D6E-409C-BE32-E72D297353CC}">
              <c16:uniqueId val="{00000002-62FA-4036-971C-C8938F62A274}"/>
            </c:ext>
          </c:extLst>
        </c:ser>
        <c:dLbls>
          <c:showLegendKey val="0"/>
          <c:showVal val="0"/>
          <c:showCatName val="0"/>
          <c:showSerName val="0"/>
          <c:showPercent val="0"/>
          <c:showBubbleSize val="0"/>
        </c:dLbls>
        <c:marker val="1"/>
        <c:smooth val="0"/>
        <c:axId val="1493405327"/>
        <c:axId val="1319299615"/>
      </c:lineChart>
      <c:catAx>
        <c:axId val="1493405327"/>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s-CO" sz="1000" b="0">
                    <a:latin typeface="Times New Roman" panose="02020603050405020304" pitchFamily="18" charset="0"/>
                    <a:cs typeface="Times New Roman" panose="02020603050405020304" pitchFamily="18" charset="0"/>
                  </a:rPr>
                  <a:t>E/Eo</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s-CO"/>
            </a:p>
          </c:txPr>
        </c:title>
        <c:numFmt formatCode="0.00"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19299615"/>
        <c:crosses val="autoZero"/>
        <c:auto val="1"/>
        <c:lblAlgn val="ctr"/>
        <c:lblOffset val="100"/>
        <c:noMultiLvlLbl val="0"/>
      </c:catAx>
      <c:valAx>
        <c:axId val="1319299615"/>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s-CO" sz="1000" b="0">
                    <a:latin typeface="Times New Roman" panose="02020603050405020304" pitchFamily="18" charset="0"/>
                    <a:cs typeface="Times New Roman" panose="02020603050405020304" pitchFamily="18" charset="0"/>
                  </a:rPr>
                  <a:t>Asentamiento</a:t>
                </a:r>
                <a:r>
                  <a:rPr lang="es-CO" sz="1000" b="0" baseline="0">
                    <a:latin typeface="Times New Roman" panose="02020603050405020304" pitchFamily="18" charset="0"/>
                    <a:cs typeface="Times New Roman" panose="02020603050405020304" pitchFamily="18" charset="0"/>
                  </a:rPr>
                  <a:t> [mm]</a:t>
                </a:r>
                <a:endParaRPr lang="es-CO" sz="1000" b="0">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s-CO"/>
            </a:p>
          </c:txPr>
        </c:title>
        <c:numFmt formatCode="0.000" sourceLinked="0"/>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4934053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legend>
    <c:plotVisOnly val="1"/>
    <c:dispBlanksAs val="gap"/>
    <c:showDLblsOverMax val="0"/>
    <c:extLst/>
  </c:chart>
  <c:spPr>
    <a:noFill/>
    <a:ln w="6350" cap="flat" cmpd="sng" algn="ctr">
      <a:noFill/>
      <a:prstDash val="solid"/>
      <a:miter lim="800000"/>
    </a:ln>
    <a:effectLst/>
  </c:spPr>
  <c:txPr>
    <a:bodyPr/>
    <a:lstStyle/>
    <a:p>
      <a:pPr>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94307629022104"/>
          <c:y val="5.0925925925925923E-2"/>
          <c:w val="0.72203122667918951"/>
          <c:h val="0.69319572553430819"/>
        </c:manualLayout>
      </c:layout>
      <c:lineChart>
        <c:grouping val="standard"/>
        <c:varyColors val="0"/>
        <c:ser>
          <c:idx val="1"/>
          <c:order val="0"/>
          <c:tx>
            <c:v>Línea de 1[m]</c:v>
          </c:tx>
          <c:spPr>
            <a:ln w="19050" cap="rnd" cmpd="sng" algn="ctr">
              <a:solidFill>
                <a:schemeClr val="accent4"/>
              </a:solidFill>
              <a:prstDash val="solid"/>
              <a:round/>
            </a:ln>
            <a:effectLst/>
          </c:spPr>
          <c:marker>
            <c:spPr>
              <a:solidFill>
                <a:schemeClr val="accent4"/>
              </a:solidFill>
              <a:ln w="6350" cap="flat" cmpd="sng" algn="ctr">
                <a:solidFill>
                  <a:schemeClr val="accent4"/>
                </a:solidFill>
                <a:prstDash val="solid"/>
                <a:round/>
              </a:ln>
              <a:effectLst/>
            </c:spPr>
          </c:marker>
          <c:cat>
            <c:numRef>
              <c:f>'Tablas de anexos'!$BM$59:$BM$62</c:f>
              <c:numCache>
                <c:formatCode>0.00</c:formatCode>
                <c:ptCount val="4"/>
                <c:pt idx="0">
                  <c:v>0.15</c:v>
                </c:pt>
                <c:pt idx="1">
                  <c:v>0.3</c:v>
                </c:pt>
                <c:pt idx="2">
                  <c:v>0.4</c:v>
                </c:pt>
                <c:pt idx="3">
                  <c:v>0.6</c:v>
                </c:pt>
              </c:numCache>
            </c:numRef>
          </c:cat>
          <c:val>
            <c:numRef>
              <c:f>'Tablas de anexos'!$BP$59:$BP$62</c:f>
              <c:numCache>
                <c:formatCode>0.0000</c:formatCode>
                <c:ptCount val="4"/>
                <c:pt idx="0">
                  <c:v>1.4862302224431681E-2</c:v>
                </c:pt>
                <c:pt idx="1">
                  <c:v>7.4311511122158403E-3</c:v>
                </c:pt>
                <c:pt idx="2">
                  <c:v>5.5733633341618774E-3</c:v>
                </c:pt>
                <c:pt idx="3">
                  <c:v>3.7155755561079202E-3</c:v>
                </c:pt>
              </c:numCache>
            </c:numRef>
          </c:val>
          <c:smooth val="0"/>
          <c:extLst>
            <c:ext xmlns:c16="http://schemas.microsoft.com/office/drawing/2014/chart" uri="{C3380CC4-5D6E-409C-BE32-E72D297353CC}">
              <c16:uniqueId val="{00000000-8B03-4C21-8A03-6B1B3688B547}"/>
            </c:ext>
          </c:extLst>
        </c:ser>
        <c:ser>
          <c:idx val="2"/>
          <c:order val="1"/>
          <c:tx>
            <c:v>Línea de 2[m]</c:v>
          </c:tx>
          <c:spPr>
            <a:ln w="19050" cap="rnd" cmpd="sng" algn="ctr">
              <a:solidFill>
                <a:schemeClr val="accent6"/>
              </a:solidFill>
              <a:prstDash val="solid"/>
              <a:round/>
            </a:ln>
            <a:effectLst/>
          </c:spPr>
          <c:marker>
            <c:spPr>
              <a:solidFill>
                <a:schemeClr val="accent6"/>
              </a:solidFill>
              <a:ln w="6350" cap="flat" cmpd="sng" algn="ctr">
                <a:solidFill>
                  <a:schemeClr val="accent6"/>
                </a:solidFill>
                <a:prstDash val="solid"/>
                <a:round/>
              </a:ln>
              <a:effectLst/>
            </c:spPr>
          </c:marker>
          <c:cat>
            <c:numRef>
              <c:f>'Tablas de anexos'!$BM$65:$BM$68</c:f>
              <c:numCache>
                <c:formatCode>0.00</c:formatCode>
                <c:ptCount val="4"/>
                <c:pt idx="0">
                  <c:v>0.15</c:v>
                </c:pt>
                <c:pt idx="1">
                  <c:v>0.3</c:v>
                </c:pt>
                <c:pt idx="2">
                  <c:v>0.4</c:v>
                </c:pt>
                <c:pt idx="3">
                  <c:v>0.6</c:v>
                </c:pt>
              </c:numCache>
            </c:numRef>
          </c:cat>
          <c:val>
            <c:numRef>
              <c:f>'Tablas de anexos'!$BP$65:$BP$68</c:f>
              <c:numCache>
                <c:formatCode>0.0000</c:formatCode>
                <c:ptCount val="4"/>
                <c:pt idx="0">
                  <c:v>1.4485858010004401E-2</c:v>
                </c:pt>
                <c:pt idx="1">
                  <c:v>7.2429290050022004E-3</c:v>
                </c:pt>
                <c:pt idx="2">
                  <c:v>5.4321967537516516E-3</c:v>
                </c:pt>
                <c:pt idx="3">
                  <c:v>3.6214645025011002E-3</c:v>
                </c:pt>
              </c:numCache>
            </c:numRef>
          </c:val>
          <c:smooth val="0"/>
          <c:extLst>
            <c:ext xmlns:c16="http://schemas.microsoft.com/office/drawing/2014/chart" uri="{C3380CC4-5D6E-409C-BE32-E72D297353CC}">
              <c16:uniqueId val="{00000001-8B03-4C21-8A03-6B1B3688B547}"/>
            </c:ext>
          </c:extLst>
        </c:ser>
        <c:ser>
          <c:idx val="0"/>
          <c:order val="2"/>
          <c:tx>
            <c:v>Línea de 3.5[m]</c:v>
          </c:tx>
          <c:spPr>
            <a:ln w="19050" cap="rnd" cmpd="sng" algn="ctr">
              <a:solidFill>
                <a:schemeClr val="accent2"/>
              </a:solidFill>
              <a:prstDash val="solid"/>
              <a:round/>
            </a:ln>
            <a:effectLst/>
          </c:spPr>
          <c:marker>
            <c:symbol val="circle"/>
            <c:size val="5"/>
            <c:spPr>
              <a:solidFill>
                <a:schemeClr val="accent2"/>
              </a:solidFill>
              <a:ln w="6350" cap="flat" cmpd="sng" algn="ctr">
                <a:solidFill>
                  <a:schemeClr val="accent2"/>
                </a:solidFill>
                <a:prstDash val="solid"/>
                <a:round/>
              </a:ln>
              <a:effectLst/>
            </c:spPr>
          </c:marker>
          <c:cat>
            <c:numRef>
              <c:f>'Tablas de anexos'!$BM$71:$BM$74</c:f>
              <c:numCache>
                <c:formatCode>0.00</c:formatCode>
                <c:ptCount val="4"/>
                <c:pt idx="0">
                  <c:v>0.15</c:v>
                </c:pt>
                <c:pt idx="1">
                  <c:v>0.3</c:v>
                </c:pt>
                <c:pt idx="2">
                  <c:v>0.4</c:v>
                </c:pt>
                <c:pt idx="3">
                  <c:v>0.6</c:v>
                </c:pt>
              </c:numCache>
            </c:numRef>
          </c:cat>
          <c:val>
            <c:numRef>
              <c:f>'Tablas de anexos'!$BP$71:$BP$74</c:f>
              <c:numCache>
                <c:formatCode>0.0000</c:formatCode>
                <c:ptCount val="4"/>
                <c:pt idx="0">
                  <c:v>1.2358909273962885E-2</c:v>
                </c:pt>
                <c:pt idx="1">
                  <c:v>6.1794546369814424E-3</c:v>
                </c:pt>
                <c:pt idx="2">
                  <c:v>4.6345909777360814E-3</c:v>
                </c:pt>
                <c:pt idx="3">
                  <c:v>3.0897273184907212E-3</c:v>
                </c:pt>
              </c:numCache>
            </c:numRef>
          </c:val>
          <c:smooth val="0"/>
          <c:extLst>
            <c:ext xmlns:c16="http://schemas.microsoft.com/office/drawing/2014/chart" uri="{C3380CC4-5D6E-409C-BE32-E72D297353CC}">
              <c16:uniqueId val="{00000002-8B03-4C21-8A03-6B1B3688B547}"/>
            </c:ext>
          </c:extLst>
        </c:ser>
        <c:dLbls>
          <c:showLegendKey val="0"/>
          <c:showVal val="0"/>
          <c:showCatName val="0"/>
          <c:showSerName val="0"/>
          <c:showPercent val="0"/>
          <c:showBubbleSize val="0"/>
        </c:dLbls>
        <c:marker val="1"/>
        <c:smooth val="0"/>
        <c:axId val="1493405327"/>
        <c:axId val="1319299615"/>
      </c:lineChart>
      <c:catAx>
        <c:axId val="1493405327"/>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s-CO" sz="1000" b="0">
                    <a:latin typeface="Times New Roman" panose="02020603050405020304" pitchFamily="18" charset="0"/>
                    <a:cs typeface="Times New Roman" panose="02020603050405020304" pitchFamily="18" charset="0"/>
                  </a:rPr>
                  <a:t>E/Eo</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s-CO"/>
            </a:p>
          </c:txPr>
        </c:title>
        <c:numFmt formatCode="0.00"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319299615"/>
        <c:crosses val="autoZero"/>
        <c:auto val="1"/>
        <c:lblAlgn val="ctr"/>
        <c:lblOffset val="100"/>
        <c:noMultiLvlLbl val="0"/>
      </c:catAx>
      <c:valAx>
        <c:axId val="1319299615"/>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s-CO" sz="1000" b="0">
                    <a:latin typeface="Times New Roman" panose="02020603050405020304" pitchFamily="18" charset="0"/>
                    <a:cs typeface="Times New Roman" panose="02020603050405020304" pitchFamily="18" charset="0"/>
                  </a:rPr>
                  <a:t>Asentamiento</a:t>
                </a:r>
                <a:r>
                  <a:rPr lang="es-CO" sz="1000" b="0" baseline="0">
                    <a:latin typeface="Times New Roman" panose="02020603050405020304" pitchFamily="18" charset="0"/>
                    <a:cs typeface="Times New Roman" panose="02020603050405020304" pitchFamily="18" charset="0"/>
                  </a:rPr>
                  <a:t> [mm]</a:t>
                </a:r>
                <a:endParaRPr lang="es-CO" sz="1000" b="0">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s-CO"/>
            </a:p>
          </c:txPr>
        </c:title>
        <c:numFmt formatCode="0.000" sourceLinked="0"/>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4934053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legend>
    <c:plotVisOnly val="1"/>
    <c:dispBlanksAs val="gap"/>
    <c:showDLblsOverMax val="0"/>
    <c:extLst/>
  </c:chart>
  <c:spPr>
    <a:noFill/>
    <a:ln w="6350" cap="flat" cmpd="sng" algn="ctr">
      <a:noFill/>
      <a:prstDash val="solid"/>
      <a:miter lim="800000"/>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25051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4320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Clic para editar título</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1273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0426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0331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61830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Clic para editar título</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92186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79716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4045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00671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C4412281-1AA8-CE4A-A554-8B9E186C39A7}" type="datetimeFigureOut">
              <a:rPr lang="es-ES_tradnl" smtClean="0"/>
              <a:t>04/11/2020</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90511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12281-1AA8-CE4A-A554-8B9E186C39A7}" type="datetimeFigureOut">
              <a:rPr lang="es-ES_tradnl" smtClean="0"/>
              <a:t>04/11/2020</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200859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aplimetal.es/estructuras-placas-solares/"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05CB9BCE-FA2C-4708-92AF-1486804907B2}"/>
              </a:ext>
            </a:extLst>
          </p:cNvPr>
          <p:cNvSpPr>
            <a:spLocks noGrp="1"/>
          </p:cNvSpPr>
          <p:nvPr>
            <p:ph type="ctrTitle"/>
          </p:nvPr>
        </p:nvSpPr>
        <p:spPr>
          <a:xfrm>
            <a:off x="1524000" y="868364"/>
            <a:ext cx="9144000" cy="2641599"/>
          </a:xfrm>
        </p:spPr>
        <p:txBody>
          <a:bodyPr>
            <a:normAutofit fontScale="90000"/>
          </a:bodyPr>
          <a:lstStyle/>
          <a:p>
            <a:r>
              <a:rPr lang="es-CO" sz="3600" b="1" dirty="0">
                <a:latin typeface="Times New Roman" panose="02020603050405020304" pitchFamily="18" charset="0"/>
                <a:cs typeface="Times New Roman" panose="02020603050405020304" pitchFamily="18" charset="0"/>
              </a:rPr>
              <a:t>DISEÑO Y CONSTRUCCIÓN DE UN MONTAJE FÍSICO E INFORMÁTICO QUE FACILITE EL ESCANEO DE PIEZAS 3D MEDIANTE FOTOGRAFÍAS PARA REALIZAR TAREAS DE INGENIERÍA INVERSA EN UN ENTORNO CAD</a:t>
            </a:r>
            <a:br>
              <a:rPr lang="es-CO" sz="1800" dirty="0">
                <a:effectLst/>
                <a:latin typeface="Calibri" panose="020F0502020204030204" pitchFamily="34" charset="0"/>
                <a:ea typeface="Calibri" panose="020F0502020204030204" pitchFamily="34" charset="0"/>
                <a:cs typeface="Times New Roman" panose="02020603050405020304" pitchFamily="18" charset="0"/>
              </a:rPr>
            </a:br>
            <a:endParaRPr lang="es-CO" sz="4000" dirty="0">
              <a:latin typeface="Times New Roman" panose="02020603050405020304" pitchFamily="18" charset="0"/>
              <a:cs typeface="Times New Roman" panose="02020603050405020304" pitchFamily="18" charset="0"/>
            </a:endParaRPr>
          </a:p>
        </p:txBody>
      </p:sp>
      <p:sp>
        <p:nvSpPr>
          <p:cNvPr id="14" name="Subtítulo 13">
            <a:extLst>
              <a:ext uri="{FF2B5EF4-FFF2-40B4-BE49-F238E27FC236}">
                <a16:creationId xmlns:a16="http://schemas.microsoft.com/office/drawing/2014/main" id="{7343415E-550B-4A2D-BD51-C758F8E21A86}"/>
              </a:ext>
            </a:extLst>
          </p:cNvPr>
          <p:cNvSpPr>
            <a:spLocks noGrp="1"/>
          </p:cNvSpPr>
          <p:nvPr>
            <p:ph type="subTitle" idx="1"/>
          </p:nvPr>
        </p:nvSpPr>
        <p:spPr>
          <a:xfrm>
            <a:off x="1524000" y="3602037"/>
            <a:ext cx="9144000" cy="2387599"/>
          </a:xfrm>
        </p:spPr>
        <p:txBody>
          <a:bodyPr>
            <a:noAutofit/>
          </a:bodyPr>
          <a:lstStyle/>
          <a:p>
            <a:pPr algn="l"/>
            <a:r>
              <a:rPr lang="es-CO" b="1" dirty="0">
                <a:latin typeface="Times New Roman" panose="02020603050405020304" pitchFamily="18" charset="0"/>
                <a:cs typeface="Times New Roman" panose="02020603050405020304" pitchFamily="18" charset="0"/>
              </a:rPr>
              <a:t>Autor: Ramiro Javier Pérez Vergara.</a:t>
            </a:r>
          </a:p>
          <a:p>
            <a:pPr algn="l"/>
            <a:r>
              <a:rPr lang="es-CO" b="1" dirty="0">
                <a:latin typeface="Times New Roman" panose="02020603050405020304" pitchFamily="18" charset="0"/>
                <a:cs typeface="Times New Roman" panose="02020603050405020304" pitchFamily="18" charset="0"/>
              </a:rPr>
              <a:t>Código: 2123779.</a:t>
            </a:r>
          </a:p>
          <a:p>
            <a:pPr algn="l"/>
            <a:r>
              <a:rPr lang="es-CO" b="1" dirty="0">
                <a:latin typeface="Times New Roman" panose="02020603050405020304" pitchFamily="18" charset="0"/>
                <a:cs typeface="Times New Roman" panose="02020603050405020304" pitchFamily="18" charset="0"/>
              </a:rPr>
              <a:t>Estudiante de Ingeniería Mecánica.</a:t>
            </a:r>
          </a:p>
          <a:p>
            <a:pPr algn="l"/>
            <a:r>
              <a:rPr lang="es-CO" b="1" dirty="0">
                <a:latin typeface="Times New Roman" panose="02020603050405020304" pitchFamily="18" charset="0"/>
                <a:cs typeface="Times New Roman" panose="02020603050405020304" pitchFamily="18" charset="0"/>
              </a:rPr>
              <a:t>Director: Ricardo Alfonso </a:t>
            </a:r>
            <a:r>
              <a:rPr lang="es-CO" b="1" dirty="0" err="1">
                <a:latin typeface="Times New Roman" panose="02020603050405020304" pitchFamily="18" charset="0"/>
                <a:cs typeface="Times New Roman" panose="02020603050405020304" pitchFamily="18" charset="0"/>
              </a:rPr>
              <a:t>Jaimes</a:t>
            </a:r>
            <a:r>
              <a:rPr lang="es-CO" b="1" dirty="0">
                <a:latin typeface="Times New Roman" panose="02020603050405020304" pitchFamily="18" charset="0"/>
                <a:cs typeface="Times New Roman" panose="02020603050405020304" pitchFamily="18" charset="0"/>
              </a:rPr>
              <a:t> </a:t>
            </a:r>
            <a:r>
              <a:rPr lang="es-CO" b="1" dirty="0" err="1">
                <a:latin typeface="Times New Roman" panose="02020603050405020304" pitchFamily="18" charset="0"/>
                <a:cs typeface="Times New Roman" panose="02020603050405020304" pitchFamily="18" charset="0"/>
              </a:rPr>
              <a:t>Rolon</a:t>
            </a:r>
            <a:r>
              <a:rPr lang="es-CO"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9591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ipos de escaner">
            <a:extLst>
              <a:ext uri="{FF2B5EF4-FFF2-40B4-BE49-F238E27FC236}">
                <a16:creationId xmlns:a16="http://schemas.microsoft.com/office/drawing/2014/main" id="{4360AE11-32DA-480C-BE26-D4754B5CEF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6105" y="2052638"/>
            <a:ext cx="5157840" cy="3763408"/>
          </a:xfrm>
          <a:prstGeom prst="rect">
            <a:avLst/>
          </a:prstGeom>
          <a:noFill/>
          <a:ln>
            <a:noFill/>
          </a:ln>
        </p:spPr>
      </p:pic>
      <p:sp>
        <p:nvSpPr>
          <p:cNvPr id="11" name="CuadroTexto 10">
            <a:extLst>
              <a:ext uri="{FF2B5EF4-FFF2-40B4-BE49-F238E27FC236}">
                <a16:creationId xmlns:a16="http://schemas.microsoft.com/office/drawing/2014/main" id="{F4C8D526-889E-4E30-89F3-EFA9A8669229}"/>
              </a:ext>
            </a:extLst>
          </p:cNvPr>
          <p:cNvSpPr txBox="1"/>
          <p:nvPr/>
        </p:nvSpPr>
        <p:spPr>
          <a:xfrm>
            <a:off x="895350" y="-4207"/>
            <a:ext cx="10039350" cy="646331"/>
          </a:xfrm>
          <a:prstGeom prst="rect">
            <a:avLst/>
          </a:prstGeom>
          <a:solidFill>
            <a:srgbClr val="8BC546"/>
          </a:solidFill>
        </p:spPr>
        <p:txBody>
          <a:bodyPr wrap="square">
            <a:spAutoFit/>
          </a:bodyPr>
          <a:lstStyle/>
          <a:p>
            <a:pPr algn="r"/>
            <a:r>
              <a:rPr lang="es-CO" sz="1800" dirty="0">
                <a:effectLst/>
                <a:latin typeface="Calibri" panose="020F0502020204030204" pitchFamily="34" charset="0"/>
                <a:ea typeface="Calibri" panose="020F0502020204030204" pitchFamily="34" charset="0"/>
                <a:cs typeface="Times New Roman" panose="02020603050405020304" pitchFamily="18" charset="0"/>
              </a:rPr>
              <a:t>Estudio de las técnicas de reconstrucción tridimensional</a:t>
            </a:r>
          </a:p>
          <a:p>
            <a:pPr algn="r"/>
            <a:r>
              <a:rPr lang="es-CO" dirty="0">
                <a:latin typeface="Calibri" panose="020F0502020204030204" pitchFamily="34" charset="0"/>
                <a:cs typeface="Times New Roman" panose="02020603050405020304" pitchFamily="18" charset="0"/>
              </a:rPr>
              <a:t>- Tipos de escáner 3D</a:t>
            </a:r>
            <a:endParaRPr lang="es-CO" dirty="0"/>
          </a:p>
        </p:txBody>
      </p:sp>
      <p:sp>
        <p:nvSpPr>
          <p:cNvPr id="14" name="Título 1">
            <a:extLst>
              <a:ext uri="{FF2B5EF4-FFF2-40B4-BE49-F238E27FC236}">
                <a16:creationId xmlns:a16="http://schemas.microsoft.com/office/drawing/2014/main" id="{CAB52C3C-42B8-480A-9F40-DC13E70F96D1}"/>
              </a:ext>
            </a:extLst>
          </p:cNvPr>
          <p:cNvSpPr txBox="1">
            <a:spLocks/>
          </p:cNvSpPr>
          <p:nvPr/>
        </p:nvSpPr>
        <p:spPr>
          <a:xfrm>
            <a:off x="800100" y="679450"/>
            <a:ext cx="101917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s-CO" sz="3600" dirty="0"/>
              <a:t>Tipos de escáner 3D</a:t>
            </a:r>
          </a:p>
        </p:txBody>
      </p:sp>
    </p:spTree>
    <p:extLst>
      <p:ext uri="{BB962C8B-B14F-4D97-AF65-F5344CB8AC3E}">
        <p14:creationId xmlns:p14="http://schemas.microsoft.com/office/powerpoint/2010/main" val="103703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9850761-CAF4-4B12-A845-38B1F63BEBA4}"/>
              </a:ext>
            </a:extLst>
          </p:cNvPr>
          <p:cNvPicPr>
            <a:picLocks noChangeAspect="1"/>
          </p:cNvPicPr>
          <p:nvPr/>
        </p:nvPicPr>
        <p:blipFill rotWithShape="1">
          <a:blip r:embed="rId2"/>
          <a:srcRect/>
          <a:stretch/>
        </p:blipFill>
        <p:spPr>
          <a:xfrm>
            <a:off x="838201" y="1793143"/>
            <a:ext cx="4447304" cy="2979568"/>
          </a:xfrm>
          <a:prstGeom prst="rect">
            <a:avLst/>
          </a:prstGeom>
        </p:spPr>
      </p:pic>
      <p:pic>
        <p:nvPicPr>
          <p:cNvPr id="5" name="Imagen 4">
            <a:extLst>
              <a:ext uri="{FF2B5EF4-FFF2-40B4-BE49-F238E27FC236}">
                <a16:creationId xmlns:a16="http://schemas.microsoft.com/office/drawing/2014/main" id="{8CB97910-C135-49DD-9573-F282955C4329}"/>
              </a:ext>
            </a:extLst>
          </p:cNvPr>
          <p:cNvPicPr>
            <a:picLocks noChangeAspect="1"/>
          </p:cNvPicPr>
          <p:nvPr/>
        </p:nvPicPr>
        <p:blipFill>
          <a:blip r:embed="rId3"/>
          <a:stretch>
            <a:fillRect/>
          </a:stretch>
        </p:blipFill>
        <p:spPr>
          <a:xfrm>
            <a:off x="6205237" y="1793144"/>
            <a:ext cx="4824713" cy="2979568"/>
          </a:xfrm>
          <a:prstGeom prst="rect">
            <a:avLst/>
          </a:prstGeom>
        </p:spPr>
      </p:pic>
      <p:sp>
        <p:nvSpPr>
          <p:cNvPr id="11" name="CuadroTexto 10">
            <a:extLst>
              <a:ext uri="{FF2B5EF4-FFF2-40B4-BE49-F238E27FC236}">
                <a16:creationId xmlns:a16="http://schemas.microsoft.com/office/drawing/2014/main" id="{ED30831E-25C3-4D91-B922-7EC1FEA51AF1}"/>
              </a:ext>
            </a:extLst>
          </p:cNvPr>
          <p:cNvSpPr txBox="1"/>
          <p:nvPr/>
        </p:nvSpPr>
        <p:spPr>
          <a:xfrm>
            <a:off x="895350" y="-4207"/>
            <a:ext cx="10039350" cy="646331"/>
          </a:xfrm>
          <a:prstGeom prst="rect">
            <a:avLst/>
          </a:prstGeom>
          <a:solidFill>
            <a:srgbClr val="8BC546"/>
          </a:solidFill>
        </p:spPr>
        <p:txBody>
          <a:bodyPr wrap="square">
            <a:spAutoFit/>
          </a:bodyPr>
          <a:lstStyle/>
          <a:p>
            <a:pPr algn="r"/>
            <a:r>
              <a:rPr lang="es-CO" sz="1800" dirty="0">
                <a:effectLst/>
                <a:latin typeface="Calibri" panose="020F0502020204030204" pitchFamily="34" charset="0"/>
                <a:ea typeface="Calibri" panose="020F0502020204030204" pitchFamily="34" charset="0"/>
                <a:cs typeface="Times New Roman" panose="02020603050405020304" pitchFamily="18" charset="0"/>
              </a:rPr>
              <a:t>Estudio de las técnicas de reconstrucción tridimensional</a:t>
            </a:r>
          </a:p>
          <a:p>
            <a:pPr algn="r"/>
            <a:r>
              <a:rPr lang="es-CO" dirty="0">
                <a:latin typeface="Calibri" panose="020F0502020204030204" pitchFamily="34" charset="0"/>
                <a:cs typeface="Times New Roman" panose="02020603050405020304" pitchFamily="18" charset="0"/>
              </a:rPr>
              <a:t>- Tipos de escáner 3D</a:t>
            </a:r>
            <a:endParaRPr lang="es-CO" dirty="0"/>
          </a:p>
        </p:txBody>
      </p:sp>
    </p:spTree>
    <p:extLst>
      <p:ext uri="{BB962C8B-B14F-4D97-AF65-F5344CB8AC3E}">
        <p14:creationId xmlns:p14="http://schemas.microsoft.com/office/powerpoint/2010/main" val="1493857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75ADE7-50DB-4F0C-A48A-4EBBF594BFD2}"/>
              </a:ext>
            </a:extLst>
          </p:cNvPr>
          <p:cNvSpPr>
            <a:spLocks noGrp="1"/>
          </p:cNvSpPr>
          <p:nvPr>
            <p:ph type="title"/>
          </p:nvPr>
        </p:nvSpPr>
        <p:spPr/>
        <p:txBody>
          <a:bodyPr/>
          <a:lstStyle/>
          <a:p>
            <a:r>
              <a:rPr lang="es-CO" dirty="0"/>
              <a:t>Resultado típico de un escáner 3D</a:t>
            </a:r>
          </a:p>
        </p:txBody>
      </p:sp>
      <p:pic>
        <p:nvPicPr>
          <p:cNvPr id="4" name="Imagen 3" descr="tipos de escaner">
            <a:extLst>
              <a:ext uri="{FF2B5EF4-FFF2-40B4-BE49-F238E27FC236}">
                <a16:creationId xmlns:a16="http://schemas.microsoft.com/office/drawing/2014/main" id="{4360AE11-32DA-480C-BE26-D4754B5CEF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230" y="1777961"/>
            <a:ext cx="5157840" cy="3763408"/>
          </a:xfrm>
          <a:prstGeom prst="rect">
            <a:avLst/>
          </a:prstGeom>
          <a:noFill/>
          <a:ln>
            <a:noFill/>
          </a:ln>
        </p:spPr>
      </p:pic>
      <p:pic>
        <p:nvPicPr>
          <p:cNvPr id="7" name="Imagen 6">
            <a:extLst>
              <a:ext uri="{FF2B5EF4-FFF2-40B4-BE49-F238E27FC236}">
                <a16:creationId xmlns:a16="http://schemas.microsoft.com/office/drawing/2014/main" id="{20794898-92B2-4A12-881B-93F4597E9A19}"/>
              </a:ext>
            </a:extLst>
          </p:cNvPr>
          <p:cNvPicPr>
            <a:picLocks noChangeAspect="1"/>
          </p:cNvPicPr>
          <p:nvPr/>
        </p:nvPicPr>
        <p:blipFill>
          <a:blip r:embed="rId3"/>
          <a:stretch>
            <a:fillRect/>
          </a:stretch>
        </p:blipFill>
        <p:spPr>
          <a:xfrm>
            <a:off x="7229475" y="2147887"/>
            <a:ext cx="3810000" cy="3286125"/>
          </a:xfrm>
          <a:prstGeom prst="rect">
            <a:avLst/>
          </a:prstGeom>
        </p:spPr>
      </p:pic>
      <p:sp>
        <p:nvSpPr>
          <p:cNvPr id="9" name="Flecha: a la derecha 8">
            <a:extLst>
              <a:ext uri="{FF2B5EF4-FFF2-40B4-BE49-F238E27FC236}">
                <a16:creationId xmlns:a16="http://schemas.microsoft.com/office/drawing/2014/main" id="{D0B1ADAC-BD1F-41C8-96E7-06D7FC94E401}"/>
              </a:ext>
            </a:extLst>
          </p:cNvPr>
          <p:cNvSpPr/>
          <p:nvPr/>
        </p:nvSpPr>
        <p:spPr>
          <a:xfrm>
            <a:off x="5729287" y="2914650"/>
            <a:ext cx="1400175"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CuadroTexto 2">
            <a:extLst>
              <a:ext uri="{FF2B5EF4-FFF2-40B4-BE49-F238E27FC236}">
                <a16:creationId xmlns:a16="http://schemas.microsoft.com/office/drawing/2014/main" id="{5B80E417-B5DD-4A28-8841-D251DC332D4D}"/>
              </a:ext>
            </a:extLst>
          </p:cNvPr>
          <p:cNvSpPr txBox="1"/>
          <p:nvPr/>
        </p:nvSpPr>
        <p:spPr>
          <a:xfrm>
            <a:off x="7458075" y="1437204"/>
            <a:ext cx="3352800" cy="369332"/>
          </a:xfrm>
          <a:prstGeom prst="rect">
            <a:avLst/>
          </a:prstGeom>
          <a:noFill/>
        </p:spPr>
        <p:txBody>
          <a:bodyPr wrap="square" rtlCol="0">
            <a:spAutoFit/>
          </a:bodyPr>
          <a:lstStyle/>
          <a:p>
            <a:r>
              <a:rPr lang="es-CO" dirty="0"/>
              <a:t>Objeto en formato .</a:t>
            </a:r>
            <a:r>
              <a:rPr lang="es-CO" b="1" dirty="0"/>
              <a:t>XYZ / E57</a:t>
            </a:r>
            <a:endParaRPr lang="es-CO" dirty="0"/>
          </a:p>
        </p:txBody>
      </p:sp>
      <p:sp>
        <p:nvSpPr>
          <p:cNvPr id="5" name="CuadroTexto 4">
            <a:extLst>
              <a:ext uri="{FF2B5EF4-FFF2-40B4-BE49-F238E27FC236}">
                <a16:creationId xmlns:a16="http://schemas.microsoft.com/office/drawing/2014/main" id="{0854567D-199D-4B21-A248-DBC9F8629CE2}"/>
              </a:ext>
            </a:extLst>
          </p:cNvPr>
          <p:cNvSpPr txBox="1"/>
          <p:nvPr/>
        </p:nvSpPr>
        <p:spPr>
          <a:xfrm>
            <a:off x="895350" y="-4207"/>
            <a:ext cx="10039350" cy="646331"/>
          </a:xfrm>
          <a:prstGeom prst="rect">
            <a:avLst/>
          </a:prstGeom>
          <a:solidFill>
            <a:srgbClr val="8BC546"/>
          </a:solidFill>
        </p:spPr>
        <p:txBody>
          <a:bodyPr wrap="square">
            <a:spAutoFit/>
          </a:bodyPr>
          <a:lstStyle/>
          <a:p>
            <a:pPr algn="r"/>
            <a:r>
              <a:rPr lang="es-CO" sz="1800" dirty="0">
                <a:effectLst/>
                <a:latin typeface="Calibri" panose="020F0502020204030204" pitchFamily="34" charset="0"/>
                <a:ea typeface="Calibri" panose="020F0502020204030204" pitchFamily="34" charset="0"/>
                <a:cs typeface="Times New Roman" panose="02020603050405020304" pitchFamily="18" charset="0"/>
              </a:rPr>
              <a:t>Estudio de las técnicas de reconstrucción tridimensional</a:t>
            </a:r>
          </a:p>
          <a:p>
            <a:pPr algn="r"/>
            <a:r>
              <a:rPr lang="es-CO" dirty="0">
                <a:latin typeface="Calibri" panose="020F0502020204030204" pitchFamily="34" charset="0"/>
                <a:cs typeface="Times New Roman" panose="02020603050405020304" pitchFamily="18" charset="0"/>
              </a:rPr>
              <a:t>- Resultado típico de un escáner 3D</a:t>
            </a:r>
            <a:endParaRPr lang="es-CO" dirty="0"/>
          </a:p>
        </p:txBody>
      </p:sp>
    </p:spTree>
    <p:extLst>
      <p:ext uri="{BB962C8B-B14F-4D97-AF65-F5344CB8AC3E}">
        <p14:creationId xmlns:p14="http://schemas.microsoft.com/office/powerpoint/2010/main" val="327687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6B35666-155D-4A96-A7D4-3F1922DE0396}"/>
              </a:ext>
            </a:extLst>
          </p:cNvPr>
          <p:cNvSpPr txBox="1">
            <a:spLocks/>
          </p:cNvSpPr>
          <p:nvPr/>
        </p:nvSpPr>
        <p:spPr>
          <a:xfrm>
            <a:off x="800100" y="679450"/>
            <a:ext cx="101917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s-CO" sz="3600" dirty="0"/>
              <a:t>Reconstrucción tridimensional a partir de imágenes bidimensionales</a:t>
            </a:r>
          </a:p>
          <a:p>
            <a:pPr marL="571500" indent="-571500">
              <a:buFont typeface="Arial" panose="020B0604020202020204" pitchFamily="34" charset="0"/>
              <a:buChar char="•"/>
            </a:pPr>
            <a:endParaRPr lang="es-CO" sz="3600" dirty="0"/>
          </a:p>
        </p:txBody>
      </p:sp>
      <p:sp>
        <p:nvSpPr>
          <p:cNvPr id="9" name="CuadroTexto 8">
            <a:extLst>
              <a:ext uri="{FF2B5EF4-FFF2-40B4-BE49-F238E27FC236}">
                <a16:creationId xmlns:a16="http://schemas.microsoft.com/office/drawing/2014/main" id="{C0666771-9214-443B-8947-9F451D61D1A3}"/>
              </a:ext>
            </a:extLst>
          </p:cNvPr>
          <p:cNvSpPr txBox="1"/>
          <p:nvPr/>
        </p:nvSpPr>
        <p:spPr>
          <a:xfrm>
            <a:off x="895350" y="-4207"/>
            <a:ext cx="10039350" cy="369332"/>
          </a:xfrm>
          <a:prstGeom prst="rect">
            <a:avLst/>
          </a:prstGeom>
          <a:solidFill>
            <a:srgbClr val="8BC546"/>
          </a:solidFill>
        </p:spPr>
        <p:txBody>
          <a:bodyPr wrap="square">
            <a:spAutoFit/>
          </a:bodyPr>
          <a:lstStyle/>
          <a:p>
            <a:pPr algn="r"/>
            <a:r>
              <a:rPr lang="es-CO" sz="1800" dirty="0">
                <a:effectLst/>
                <a:latin typeface="Calibri" panose="020F0502020204030204" pitchFamily="34" charset="0"/>
                <a:ea typeface="Calibri" panose="020F0502020204030204" pitchFamily="34" charset="0"/>
                <a:cs typeface="Times New Roman" panose="02020603050405020304" pitchFamily="18" charset="0"/>
              </a:rPr>
              <a:t>Estudio de las técnicas de reconstrucción tridimensional</a:t>
            </a:r>
            <a:endParaRPr lang="es-CO" dirty="0"/>
          </a:p>
        </p:txBody>
      </p:sp>
      <p:pic>
        <p:nvPicPr>
          <p:cNvPr id="2050" name="Picture 2">
            <a:extLst>
              <a:ext uri="{FF2B5EF4-FFF2-40B4-BE49-F238E27FC236}">
                <a16:creationId xmlns:a16="http://schemas.microsoft.com/office/drawing/2014/main" id="{98C23EAD-28D7-4C22-831A-5D8CBFA93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39" t="7143" r="6439" b="7251"/>
          <a:stretch/>
        </p:blipFill>
        <p:spPr bwMode="auto">
          <a:xfrm>
            <a:off x="6296025" y="1804988"/>
            <a:ext cx="4381500" cy="3767137"/>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37FE08B3-5416-499E-AA12-C3D909F0920D}"/>
              </a:ext>
            </a:extLst>
          </p:cNvPr>
          <p:cNvPicPr>
            <a:picLocks noChangeAspect="1"/>
          </p:cNvPicPr>
          <p:nvPr/>
        </p:nvPicPr>
        <p:blipFill>
          <a:blip r:embed="rId3"/>
          <a:stretch>
            <a:fillRect/>
          </a:stretch>
        </p:blipFill>
        <p:spPr>
          <a:xfrm>
            <a:off x="906141" y="2119313"/>
            <a:ext cx="5189859" cy="3652837"/>
          </a:xfrm>
          <a:prstGeom prst="rect">
            <a:avLst/>
          </a:prstGeom>
        </p:spPr>
      </p:pic>
    </p:spTree>
    <p:extLst>
      <p:ext uri="{BB962C8B-B14F-4D97-AF65-F5344CB8AC3E}">
        <p14:creationId xmlns:p14="http://schemas.microsoft.com/office/powerpoint/2010/main" val="3564051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EEFB2B-F27D-44D3-9090-759DAAF89AD5}"/>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CB2924D6-5945-46B8-BF36-D11368DD0AA6}"/>
              </a:ext>
            </a:extLst>
          </p:cNvPr>
          <p:cNvSpPr>
            <a:spLocks noGrp="1"/>
          </p:cNvSpPr>
          <p:nvPr>
            <p:ph idx="1"/>
          </p:nvPr>
        </p:nvSpPr>
        <p:spPr/>
        <p:txBody>
          <a:bodyPr/>
          <a:lstStyle/>
          <a:p>
            <a:endParaRPr lang="es-CO" dirty="0"/>
          </a:p>
        </p:txBody>
      </p:sp>
      <p:sp>
        <p:nvSpPr>
          <p:cNvPr id="5" name="CuadroTexto 4">
            <a:extLst>
              <a:ext uri="{FF2B5EF4-FFF2-40B4-BE49-F238E27FC236}">
                <a16:creationId xmlns:a16="http://schemas.microsoft.com/office/drawing/2014/main" id="{52C76A5D-A857-4F76-9E87-661EB0A319CD}"/>
              </a:ext>
            </a:extLst>
          </p:cNvPr>
          <p:cNvSpPr txBox="1"/>
          <p:nvPr/>
        </p:nvSpPr>
        <p:spPr>
          <a:xfrm>
            <a:off x="895350" y="-4207"/>
            <a:ext cx="10039350" cy="646331"/>
          </a:xfrm>
          <a:prstGeom prst="rect">
            <a:avLst/>
          </a:prstGeom>
          <a:solidFill>
            <a:srgbClr val="8BC546"/>
          </a:solidFill>
        </p:spPr>
        <p:txBody>
          <a:bodyPr wrap="square">
            <a:spAutoFit/>
          </a:bodyPr>
          <a:lstStyle/>
          <a:p>
            <a:pPr algn="r"/>
            <a:r>
              <a:rPr lang="es-CO" sz="1800" dirty="0">
                <a:effectLst/>
                <a:latin typeface="Calibri" panose="020F0502020204030204" pitchFamily="34" charset="0"/>
                <a:ea typeface="Calibri" panose="020F0502020204030204" pitchFamily="34" charset="0"/>
                <a:cs typeface="Times New Roman" panose="02020603050405020304" pitchFamily="18" charset="0"/>
              </a:rPr>
              <a:t>Estudio de las técnicas de reconstrucción tridimensional</a:t>
            </a:r>
          </a:p>
          <a:p>
            <a:pPr algn="r"/>
            <a:r>
              <a:rPr lang="es-CO" dirty="0">
                <a:latin typeface="Calibri" panose="020F0502020204030204" pitchFamily="34" charset="0"/>
                <a:cs typeface="Times New Roman" panose="02020603050405020304" pitchFamily="18" charset="0"/>
              </a:rPr>
              <a:t>- </a:t>
            </a:r>
            <a:r>
              <a:rPr lang="es-CO" sz="1800" dirty="0"/>
              <a:t>Reconstrucción tridimensional a partir de imágenes bidimensionales</a:t>
            </a:r>
          </a:p>
        </p:txBody>
      </p:sp>
    </p:spTree>
    <p:extLst>
      <p:ext uri="{BB962C8B-B14F-4D97-AF65-F5344CB8AC3E}">
        <p14:creationId xmlns:p14="http://schemas.microsoft.com/office/powerpoint/2010/main" val="6029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E99F8-5D1F-4641-B0B5-8E8D3B669F96}"/>
              </a:ext>
            </a:extLst>
          </p:cNvPr>
          <p:cNvSpPr>
            <a:spLocks noGrp="1"/>
          </p:cNvSpPr>
          <p:nvPr>
            <p:ph type="title"/>
          </p:nvPr>
        </p:nvSpPr>
        <p:spPr>
          <a:xfrm>
            <a:off x="838200" y="192546"/>
            <a:ext cx="10515600" cy="1115343"/>
          </a:xfrm>
        </p:spPr>
        <p:txBody>
          <a:bodyPr>
            <a:normAutofit/>
          </a:bodyPr>
          <a:lstStyle/>
          <a:p>
            <a:r>
              <a:rPr lang="es-CO" sz="4000" b="1" dirty="0">
                <a:latin typeface="Times New Roman" panose="02020603050405020304" pitchFamily="18" charset="0"/>
                <a:cs typeface="Times New Roman" panose="02020603050405020304" pitchFamily="18" charset="0"/>
              </a:rPr>
              <a:t>Problemática </a:t>
            </a:r>
          </a:p>
        </p:txBody>
      </p:sp>
      <p:sp>
        <p:nvSpPr>
          <p:cNvPr id="3" name="Marcador de contenido 2">
            <a:extLst>
              <a:ext uri="{FF2B5EF4-FFF2-40B4-BE49-F238E27FC236}">
                <a16:creationId xmlns:a16="http://schemas.microsoft.com/office/drawing/2014/main" id="{4FB01D15-F266-4F20-8CD8-325538197682}"/>
              </a:ext>
            </a:extLst>
          </p:cNvPr>
          <p:cNvSpPr>
            <a:spLocks noGrp="1"/>
          </p:cNvSpPr>
          <p:nvPr>
            <p:ph idx="1"/>
          </p:nvPr>
        </p:nvSpPr>
        <p:spPr/>
        <p:txBody>
          <a:bodyPr/>
          <a:lstStyle/>
          <a:p>
            <a:pPr marL="0" indent="0">
              <a:buNone/>
            </a:pPr>
            <a:endParaRPr lang="es-CO" sz="2800" b="1" dirty="0">
              <a:latin typeface="Times New Roman" panose="02020603050405020304" pitchFamily="18" charset="0"/>
              <a:cs typeface="Times New Roman" panose="02020603050405020304" pitchFamily="18" charset="0"/>
            </a:endParaRPr>
          </a:p>
          <a:p>
            <a:pPr marL="0" indent="0">
              <a:buNone/>
            </a:pPr>
            <a:endParaRPr lang="es-CO" b="1" dirty="0">
              <a:latin typeface="Times New Roman" panose="02020603050405020304" pitchFamily="18" charset="0"/>
              <a:cs typeface="Times New Roman" panose="02020603050405020304" pitchFamily="18" charset="0"/>
            </a:endParaRPr>
          </a:p>
          <a:p>
            <a:pPr marL="0" indent="0">
              <a:buNone/>
            </a:pPr>
            <a:endParaRPr lang="es-CO" sz="2800" b="1" dirty="0">
              <a:latin typeface="Times New Roman" panose="02020603050405020304" pitchFamily="18" charset="0"/>
              <a:cs typeface="Times New Roman" panose="02020603050405020304" pitchFamily="18" charset="0"/>
            </a:endParaRPr>
          </a:p>
          <a:p>
            <a:pPr marL="0" indent="0">
              <a:buNone/>
            </a:pPr>
            <a:endParaRPr lang="es-CO" b="1" dirty="0">
              <a:latin typeface="Times New Roman" panose="02020603050405020304" pitchFamily="18" charset="0"/>
              <a:cs typeface="Times New Roman" panose="02020603050405020304" pitchFamily="18" charset="0"/>
            </a:endParaRPr>
          </a:p>
          <a:p>
            <a:pPr marL="0" indent="0">
              <a:buNone/>
            </a:pPr>
            <a:endParaRPr lang="es-CO" sz="2800" b="1" dirty="0">
              <a:latin typeface="Times New Roman" panose="02020603050405020304" pitchFamily="18" charset="0"/>
              <a:cs typeface="Times New Roman" panose="02020603050405020304" pitchFamily="18" charset="0"/>
            </a:endParaRPr>
          </a:p>
          <a:p>
            <a:pPr marL="0" indent="0">
              <a:buNone/>
            </a:pPr>
            <a:endParaRPr lang="es-CO" b="1" dirty="0">
              <a:latin typeface="Times New Roman" panose="02020603050405020304" pitchFamily="18" charset="0"/>
              <a:cs typeface="Times New Roman" panose="02020603050405020304" pitchFamily="18" charset="0"/>
            </a:endParaRPr>
          </a:p>
          <a:p>
            <a:pPr marL="0" indent="0" algn="ctr">
              <a:buNone/>
            </a:pPr>
            <a:r>
              <a:rPr lang="es-CO" sz="2800" b="1" dirty="0">
                <a:latin typeface="Times New Roman" panose="02020603050405020304" pitchFamily="18" charset="0"/>
                <a:cs typeface="Times New Roman" panose="02020603050405020304" pitchFamily="18" charset="0"/>
              </a:rPr>
              <a:t>Figura 3. </a:t>
            </a:r>
            <a:r>
              <a:rPr lang="es-CO" i="1" dirty="0">
                <a:latin typeface="Times New Roman" panose="02020603050405020304" pitchFamily="18" charset="0"/>
                <a:cs typeface="Times New Roman" panose="02020603050405020304" pitchFamily="18" charset="0"/>
              </a:rPr>
              <a:t>Relleno sanitario “El Carrasco”</a:t>
            </a:r>
            <a:r>
              <a:rPr lang="es-CO" sz="2800" i="1" dirty="0">
                <a:latin typeface="Times New Roman" panose="02020603050405020304" pitchFamily="18" charset="0"/>
                <a:cs typeface="Times New Roman" panose="02020603050405020304" pitchFamily="18" charset="0"/>
              </a:rPr>
              <a:t>.</a:t>
            </a:r>
          </a:p>
          <a:p>
            <a:pPr marL="0" indent="0" algn="ctr">
              <a:buNone/>
            </a:pPr>
            <a:r>
              <a:rPr lang="es-CO" sz="2800" b="1" dirty="0">
                <a:latin typeface="Times New Roman" panose="02020603050405020304" pitchFamily="18" charset="0"/>
                <a:cs typeface="Times New Roman" panose="02020603050405020304" pitchFamily="18" charset="0"/>
              </a:rPr>
              <a:t>               Fuente: </a:t>
            </a:r>
            <a:r>
              <a:rPr lang="en-US" i="1" dirty="0"/>
              <a:t>/ups/</a:t>
            </a:r>
            <a:r>
              <a:rPr lang="en-US" i="1" dirty="0" err="1"/>
              <a:t>wcdata</a:t>
            </a:r>
            <a:r>
              <a:rPr lang="en-US" i="1" dirty="0"/>
              <a:t>/image/high/0PG1ITN3.JPG</a:t>
            </a:r>
            <a:endParaRPr lang="es-CO" i="1" dirty="0"/>
          </a:p>
        </p:txBody>
      </p:sp>
      <p:pic>
        <p:nvPicPr>
          <p:cNvPr id="7" name="Imagen 6">
            <a:extLst>
              <a:ext uri="{FF2B5EF4-FFF2-40B4-BE49-F238E27FC236}">
                <a16:creationId xmlns:a16="http://schemas.microsoft.com/office/drawing/2014/main" id="{03AD5C50-621E-4CBB-8701-B157C9982706}"/>
              </a:ext>
            </a:extLst>
          </p:cNvPr>
          <p:cNvPicPr>
            <a:picLocks noChangeAspect="1"/>
          </p:cNvPicPr>
          <p:nvPr/>
        </p:nvPicPr>
        <p:blipFill>
          <a:blip r:embed="rId2"/>
          <a:stretch>
            <a:fillRect/>
          </a:stretch>
        </p:blipFill>
        <p:spPr>
          <a:xfrm>
            <a:off x="3609473" y="1480468"/>
            <a:ext cx="4973053" cy="3315368"/>
          </a:xfrm>
          <a:prstGeom prst="rect">
            <a:avLst/>
          </a:prstGeom>
        </p:spPr>
      </p:pic>
    </p:spTree>
    <p:extLst>
      <p:ext uri="{BB962C8B-B14F-4D97-AF65-F5344CB8AC3E}">
        <p14:creationId xmlns:p14="http://schemas.microsoft.com/office/powerpoint/2010/main" val="3442416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C3252B2-7C44-454C-B71F-766243781653}"/>
              </a:ext>
            </a:extLst>
          </p:cNvPr>
          <p:cNvSpPr>
            <a:spLocks noGrp="1"/>
          </p:cNvSpPr>
          <p:nvPr>
            <p:ph type="title"/>
          </p:nvPr>
        </p:nvSpPr>
        <p:spPr>
          <a:xfrm>
            <a:off x="838200" y="365125"/>
            <a:ext cx="10515600" cy="877749"/>
          </a:xfrm>
        </p:spPr>
        <p:txBody>
          <a:bodyPr>
            <a:normAutofit/>
          </a:bodyPr>
          <a:lstStyle/>
          <a:p>
            <a:r>
              <a:rPr lang="es-CO" sz="4000" b="1" dirty="0">
                <a:latin typeface="Times New Roman" panose="02020603050405020304" pitchFamily="18" charset="0"/>
                <a:cs typeface="Times New Roman" panose="02020603050405020304" pitchFamily="18" charset="0"/>
              </a:rPr>
              <a:t>Exploración Geofísica</a:t>
            </a:r>
          </a:p>
        </p:txBody>
      </p:sp>
      <p:sp>
        <p:nvSpPr>
          <p:cNvPr id="5" name="Marcador de contenido 4">
            <a:extLst>
              <a:ext uri="{FF2B5EF4-FFF2-40B4-BE49-F238E27FC236}">
                <a16:creationId xmlns:a16="http://schemas.microsoft.com/office/drawing/2014/main" id="{77F2EF31-E155-4EF1-AF5F-22231B1980FF}"/>
              </a:ext>
            </a:extLst>
          </p:cNvPr>
          <p:cNvSpPr>
            <a:spLocks noGrp="1"/>
          </p:cNvSpPr>
          <p:nvPr>
            <p:ph sz="half" idx="1"/>
          </p:nvPr>
        </p:nvSpPr>
        <p:spPr>
          <a:xfrm>
            <a:off x="838200" y="1242874"/>
            <a:ext cx="5181600" cy="4934089"/>
          </a:xfrm>
        </p:spPr>
        <p:txBody>
          <a:bodyPr>
            <a:normAutofit fontScale="92500" lnSpcReduction="20000"/>
          </a:bodyPr>
          <a:lstStyle/>
          <a:p>
            <a:pPr marL="0" indent="0">
              <a:buNone/>
            </a:pPr>
            <a:r>
              <a:rPr lang="es-CO" sz="2600" b="1" dirty="0">
                <a:latin typeface="Times New Roman" panose="02020603050405020304" pitchFamily="18" charset="0"/>
                <a:cs typeface="Times New Roman" panose="02020603050405020304" pitchFamily="18" charset="0"/>
              </a:rPr>
              <a:t>Refracción Sísmica</a:t>
            </a:r>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r>
              <a:rPr lang="es-CO" sz="1900" b="1" dirty="0">
                <a:latin typeface="Times New Roman" panose="02020603050405020304" pitchFamily="18" charset="0"/>
                <a:cs typeface="Times New Roman" panose="02020603050405020304" pitchFamily="18" charset="0"/>
              </a:rPr>
              <a:t>            Figura 4. </a:t>
            </a:r>
            <a:r>
              <a:rPr lang="es-CO" sz="1900" i="1" dirty="0">
                <a:latin typeface="Times New Roman" panose="02020603050405020304" pitchFamily="18" charset="0"/>
                <a:cs typeface="Times New Roman" panose="02020603050405020304" pitchFamily="18" charset="0"/>
              </a:rPr>
              <a:t>Ensayo Refracción Sísmica.</a:t>
            </a:r>
          </a:p>
          <a:p>
            <a:pPr marL="0" indent="0">
              <a:buNone/>
            </a:pPr>
            <a:r>
              <a:rPr lang="es-CO" sz="1900" b="1" dirty="0">
                <a:latin typeface="Times New Roman" panose="02020603050405020304" pitchFamily="18" charset="0"/>
                <a:cs typeface="Times New Roman" panose="02020603050405020304" pitchFamily="18" charset="0"/>
              </a:rPr>
              <a:t>               Fuente:  </a:t>
            </a:r>
            <a:r>
              <a:rPr lang="es-CO" sz="1900" i="1" dirty="0">
                <a:latin typeface="Times New Roman" panose="02020603050405020304" pitchFamily="18" charset="0"/>
                <a:cs typeface="Times New Roman" panose="02020603050405020304" pitchFamily="18" charset="0"/>
              </a:rPr>
              <a:t>http://www.jeoprobe.com</a:t>
            </a:r>
          </a:p>
        </p:txBody>
      </p:sp>
      <p:sp>
        <p:nvSpPr>
          <p:cNvPr id="6" name="Marcador de contenido 5">
            <a:extLst>
              <a:ext uri="{FF2B5EF4-FFF2-40B4-BE49-F238E27FC236}">
                <a16:creationId xmlns:a16="http://schemas.microsoft.com/office/drawing/2014/main" id="{EEB66726-0A5D-4D3A-9496-1A96277657F3}"/>
              </a:ext>
            </a:extLst>
          </p:cNvPr>
          <p:cNvSpPr>
            <a:spLocks noGrp="1"/>
          </p:cNvSpPr>
          <p:nvPr>
            <p:ph sz="half" idx="2"/>
          </p:nvPr>
        </p:nvSpPr>
        <p:spPr>
          <a:xfrm>
            <a:off x="6172200" y="1242874"/>
            <a:ext cx="5181600" cy="4934089"/>
          </a:xfrm>
        </p:spPr>
        <p:txBody>
          <a:bodyPr>
            <a:normAutofit fontScale="92500" lnSpcReduction="20000"/>
          </a:bodyPr>
          <a:lstStyle/>
          <a:p>
            <a:pPr marL="0" indent="0">
              <a:buNone/>
            </a:pPr>
            <a:r>
              <a:rPr lang="es-CO" sz="2600" b="1" dirty="0">
                <a:latin typeface="Times New Roman" panose="02020603050405020304" pitchFamily="18" charset="0"/>
                <a:cs typeface="Times New Roman" panose="02020603050405020304" pitchFamily="18" charset="0"/>
              </a:rPr>
              <a:t>MASW</a:t>
            </a:r>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r>
              <a:rPr lang="es-CO" sz="1900" b="1" dirty="0">
                <a:latin typeface="Times New Roman" panose="02020603050405020304" pitchFamily="18" charset="0"/>
                <a:cs typeface="Times New Roman" panose="02020603050405020304" pitchFamily="18" charset="0"/>
              </a:rPr>
              <a:t>                        Figura 5.</a:t>
            </a:r>
            <a:r>
              <a:rPr lang="es-CO" sz="1900" dirty="0">
                <a:latin typeface="Times New Roman" panose="02020603050405020304" pitchFamily="18" charset="0"/>
                <a:cs typeface="Times New Roman" panose="02020603050405020304" pitchFamily="18" charset="0"/>
              </a:rPr>
              <a:t> </a:t>
            </a:r>
            <a:r>
              <a:rPr lang="es-CO" sz="1900" i="1" dirty="0">
                <a:latin typeface="Times New Roman" panose="02020603050405020304" pitchFamily="18" charset="0"/>
                <a:cs typeface="Times New Roman" panose="02020603050405020304" pitchFamily="18" charset="0"/>
              </a:rPr>
              <a:t>Ensayo MASW.</a:t>
            </a:r>
          </a:p>
          <a:p>
            <a:pPr marL="0" indent="0">
              <a:buNone/>
            </a:pPr>
            <a:r>
              <a:rPr lang="es-CO" sz="1900" b="1" dirty="0">
                <a:latin typeface="Times New Roman" panose="02020603050405020304" pitchFamily="18" charset="0"/>
                <a:cs typeface="Times New Roman" panose="02020603050405020304" pitchFamily="18" charset="0"/>
              </a:rPr>
              <a:t>                   Fuente:</a:t>
            </a:r>
            <a:r>
              <a:rPr lang="es-CO" sz="1900" dirty="0">
                <a:latin typeface="Times New Roman" panose="02020603050405020304" pitchFamily="18" charset="0"/>
                <a:cs typeface="Times New Roman" panose="02020603050405020304" pitchFamily="18" charset="0"/>
              </a:rPr>
              <a:t> </a:t>
            </a:r>
            <a:r>
              <a:rPr lang="es-CO" sz="1900" i="1" dirty="0">
                <a:latin typeface="Times New Roman" panose="02020603050405020304" pitchFamily="18" charset="0"/>
                <a:cs typeface="Times New Roman" panose="02020603050405020304" pitchFamily="18" charset="0"/>
              </a:rPr>
              <a:t>http://www.masw.com</a:t>
            </a:r>
          </a:p>
        </p:txBody>
      </p:sp>
      <p:pic>
        <p:nvPicPr>
          <p:cNvPr id="10" name="Imagen 9">
            <a:extLst>
              <a:ext uri="{FF2B5EF4-FFF2-40B4-BE49-F238E27FC236}">
                <a16:creationId xmlns:a16="http://schemas.microsoft.com/office/drawing/2014/main" id="{56CF9FB6-079C-473B-9F32-053200A0A86B}"/>
              </a:ext>
            </a:extLst>
          </p:cNvPr>
          <p:cNvPicPr>
            <a:picLocks noChangeAspect="1"/>
          </p:cNvPicPr>
          <p:nvPr/>
        </p:nvPicPr>
        <p:blipFill>
          <a:blip r:embed="rId2"/>
          <a:stretch>
            <a:fillRect/>
          </a:stretch>
        </p:blipFill>
        <p:spPr>
          <a:xfrm>
            <a:off x="6096000" y="1668308"/>
            <a:ext cx="4823534" cy="3560640"/>
          </a:xfrm>
          <a:prstGeom prst="rect">
            <a:avLst/>
          </a:prstGeom>
        </p:spPr>
      </p:pic>
      <p:pic>
        <p:nvPicPr>
          <p:cNvPr id="12" name="Imagen 11">
            <a:extLst>
              <a:ext uri="{FF2B5EF4-FFF2-40B4-BE49-F238E27FC236}">
                <a16:creationId xmlns:a16="http://schemas.microsoft.com/office/drawing/2014/main" id="{754619D2-5D62-4737-B8BC-8D51AE5B2BEA}"/>
              </a:ext>
            </a:extLst>
          </p:cNvPr>
          <p:cNvPicPr>
            <a:picLocks noChangeAspect="1"/>
          </p:cNvPicPr>
          <p:nvPr/>
        </p:nvPicPr>
        <p:blipFill>
          <a:blip r:embed="rId3"/>
          <a:stretch>
            <a:fillRect/>
          </a:stretch>
        </p:blipFill>
        <p:spPr>
          <a:xfrm>
            <a:off x="838200" y="1668308"/>
            <a:ext cx="5181600" cy="3560640"/>
          </a:xfrm>
          <a:prstGeom prst="rect">
            <a:avLst/>
          </a:prstGeom>
        </p:spPr>
      </p:pic>
    </p:spTree>
    <p:extLst>
      <p:ext uri="{BB962C8B-B14F-4D97-AF65-F5344CB8AC3E}">
        <p14:creationId xmlns:p14="http://schemas.microsoft.com/office/powerpoint/2010/main" val="3840816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7D11C68-73DC-4CF9-A267-AB6CDC3A51FD}"/>
              </a:ext>
            </a:extLst>
          </p:cNvPr>
          <p:cNvSpPr>
            <a:spLocks noGrp="1"/>
          </p:cNvSpPr>
          <p:nvPr>
            <p:ph type="title"/>
          </p:nvPr>
        </p:nvSpPr>
        <p:spPr>
          <a:xfrm>
            <a:off x="838200" y="338666"/>
            <a:ext cx="10515600" cy="846667"/>
          </a:xfrm>
        </p:spPr>
        <p:txBody>
          <a:bodyPr>
            <a:normAutofit/>
          </a:bodyPr>
          <a:lstStyle/>
          <a:p>
            <a:r>
              <a:rPr lang="es-CO" sz="4000" b="1" dirty="0">
                <a:latin typeface="Times New Roman" panose="02020603050405020304" pitchFamily="18" charset="0"/>
                <a:cs typeface="Times New Roman" panose="02020603050405020304" pitchFamily="18" charset="0"/>
              </a:rPr>
              <a:t>Resultados de los Ensayos Geofísicos </a:t>
            </a:r>
          </a:p>
        </p:txBody>
      </p:sp>
      <p:sp>
        <p:nvSpPr>
          <p:cNvPr id="8" name="Marcador de contenido 7">
            <a:extLst>
              <a:ext uri="{FF2B5EF4-FFF2-40B4-BE49-F238E27FC236}">
                <a16:creationId xmlns:a16="http://schemas.microsoft.com/office/drawing/2014/main" id="{34DEBD2D-4AEE-4325-B423-C2B6E826DD99}"/>
              </a:ext>
            </a:extLst>
          </p:cNvPr>
          <p:cNvSpPr>
            <a:spLocks noGrp="1"/>
          </p:cNvSpPr>
          <p:nvPr>
            <p:ph sz="half" idx="1"/>
          </p:nvPr>
        </p:nvSpPr>
        <p:spPr>
          <a:xfrm>
            <a:off x="838200" y="1385093"/>
            <a:ext cx="5181600" cy="4791870"/>
          </a:xfrm>
        </p:spPr>
        <p:txBody>
          <a:bodyPr>
            <a:normAutofit/>
          </a:bodyPr>
          <a:lstStyle/>
          <a:p>
            <a:pPr marL="0" indent="0">
              <a:buNone/>
            </a:pPr>
            <a:endParaRPr lang="es-CO" b="1" dirty="0">
              <a:latin typeface="Times New Roman" panose="02020603050405020304" pitchFamily="18" charset="0"/>
              <a:cs typeface="Times New Roman" panose="02020603050405020304" pitchFamily="18" charset="0"/>
            </a:endParaRPr>
          </a:p>
          <a:p>
            <a:pPr marL="0" indent="0">
              <a:buNone/>
            </a:pPr>
            <a:endParaRPr lang="es-CO" sz="2800" b="1" dirty="0">
              <a:latin typeface="Times New Roman" panose="02020603050405020304" pitchFamily="18" charset="0"/>
              <a:cs typeface="Times New Roman" panose="02020603050405020304" pitchFamily="18" charset="0"/>
            </a:endParaRPr>
          </a:p>
          <a:p>
            <a:pPr marL="0" indent="0">
              <a:buNone/>
            </a:pPr>
            <a:endParaRPr lang="es-CO" b="1" dirty="0">
              <a:latin typeface="Times New Roman" panose="02020603050405020304" pitchFamily="18" charset="0"/>
              <a:cs typeface="Times New Roman" panose="02020603050405020304" pitchFamily="18" charset="0"/>
            </a:endParaRPr>
          </a:p>
          <a:p>
            <a:pPr marL="0" indent="0">
              <a:buNone/>
            </a:pPr>
            <a:endParaRPr lang="es-CO" sz="2800" b="1" dirty="0">
              <a:latin typeface="Times New Roman" panose="02020603050405020304" pitchFamily="18" charset="0"/>
              <a:cs typeface="Times New Roman" panose="02020603050405020304" pitchFamily="18" charset="0"/>
            </a:endParaRPr>
          </a:p>
          <a:p>
            <a:pPr marL="0" indent="0">
              <a:buNone/>
            </a:pPr>
            <a:endParaRPr lang="es-CO" b="1" dirty="0">
              <a:latin typeface="Times New Roman" panose="02020603050405020304" pitchFamily="18" charset="0"/>
              <a:cs typeface="Times New Roman" panose="02020603050405020304" pitchFamily="18" charset="0"/>
            </a:endParaRPr>
          </a:p>
          <a:p>
            <a:pPr marL="0" indent="0">
              <a:buNone/>
            </a:pPr>
            <a:endParaRPr lang="es-CO" sz="2800" b="1" dirty="0">
              <a:latin typeface="Times New Roman" panose="02020603050405020304" pitchFamily="18" charset="0"/>
              <a:cs typeface="Times New Roman" panose="02020603050405020304" pitchFamily="18" charset="0"/>
            </a:endParaRPr>
          </a:p>
          <a:p>
            <a:pPr marL="0" indent="0">
              <a:buNone/>
            </a:pPr>
            <a:endParaRPr lang="es-CO" sz="1800" b="1" dirty="0">
              <a:latin typeface="Times New Roman" panose="02020603050405020304" pitchFamily="18" charset="0"/>
              <a:cs typeface="Times New Roman" panose="02020603050405020304" pitchFamily="18" charset="0"/>
            </a:endParaRPr>
          </a:p>
          <a:p>
            <a:pPr marL="0" indent="0">
              <a:buNone/>
            </a:pPr>
            <a:endParaRPr lang="es-CO" sz="1800" b="1" dirty="0">
              <a:latin typeface="Times New Roman" panose="02020603050405020304" pitchFamily="18" charset="0"/>
              <a:cs typeface="Times New Roman" panose="02020603050405020304" pitchFamily="18" charset="0"/>
            </a:endParaRPr>
          </a:p>
          <a:p>
            <a:pPr marL="0" indent="0">
              <a:buNone/>
            </a:pPr>
            <a:r>
              <a:rPr lang="es-CO" sz="1800" b="1" dirty="0">
                <a:latin typeface="Times New Roman" panose="02020603050405020304" pitchFamily="18" charset="0"/>
                <a:cs typeface="Times New Roman" panose="02020603050405020304" pitchFamily="18" charset="0"/>
              </a:rPr>
              <a:t>  Figura 6.</a:t>
            </a:r>
            <a:r>
              <a:rPr lang="es-CO" sz="1800" dirty="0">
                <a:latin typeface="Times New Roman" panose="02020603050405020304" pitchFamily="18"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rPr>
              <a:t>Imagen satelital de la línea de geófonos</a:t>
            </a:r>
            <a:endParaRPr lang="es-CO" sz="1800" i="1" dirty="0">
              <a:latin typeface="Times New Roman" panose="02020603050405020304" pitchFamily="18" charset="0"/>
              <a:cs typeface="Times New Roman" panose="02020603050405020304" pitchFamily="18" charset="0"/>
            </a:endParaRPr>
          </a:p>
          <a:p>
            <a:pPr marL="0" indent="0">
              <a:buNone/>
            </a:pPr>
            <a:r>
              <a:rPr lang="es-CO" sz="1800" b="1" dirty="0">
                <a:latin typeface="Times New Roman" panose="02020603050405020304" pitchFamily="18" charset="0"/>
                <a:cs typeface="Times New Roman" panose="02020603050405020304" pitchFamily="18" charset="0"/>
              </a:rPr>
              <a:t>                Fuente: </a:t>
            </a:r>
            <a:r>
              <a:rPr lang="es-CO" sz="1800" i="1" dirty="0">
                <a:effectLst/>
                <a:latin typeface="Times New Roman" panose="02020603050405020304" pitchFamily="18" charset="0"/>
                <a:ea typeface="Calibri" panose="020F0502020204030204" pitchFamily="34" charset="0"/>
              </a:rPr>
              <a:t>Realizada por el autor</a:t>
            </a:r>
            <a:endParaRPr lang="es-CO" sz="1800" dirty="0"/>
          </a:p>
        </p:txBody>
      </p:sp>
      <p:sp>
        <p:nvSpPr>
          <p:cNvPr id="9" name="Marcador de contenido 8">
            <a:extLst>
              <a:ext uri="{FF2B5EF4-FFF2-40B4-BE49-F238E27FC236}">
                <a16:creationId xmlns:a16="http://schemas.microsoft.com/office/drawing/2014/main" id="{FD5D0644-0575-4642-8683-FDA2999F138F}"/>
              </a:ext>
            </a:extLst>
          </p:cNvPr>
          <p:cNvSpPr>
            <a:spLocks noGrp="1"/>
          </p:cNvSpPr>
          <p:nvPr>
            <p:ph sz="half" idx="2"/>
          </p:nvPr>
        </p:nvSpPr>
        <p:spPr>
          <a:xfrm>
            <a:off x="6172200" y="1368162"/>
            <a:ext cx="5181600" cy="4791870"/>
          </a:xfrm>
        </p:spPr>
        <p:txBody>
          <a:bodyPr>
            <a:normAutofit/>
          </a:bodyPr>
          <a:lstStyle/>
          <a:p>
            <a:pPr marL="0" indent="0">
              <a:buNone/>
            </a:pPr>
            <a:endParaRPr lang="es-CO" sz="2800" b="1" dirty="0">
              <a:latin typeface="Times New Roman" panose="02020603050405020304" pitchFamily="18" charset="0"/>
              <a:cs typeface="Times New Roman" panose="02020603050405020304" pitchFamily="18" charset="0"/>
            </a:endParaRPr>
          </a:p>
          <a:p>
            <a:pPr marL="0" indent="0">
              <a:buNone/>
            </a:pPr>
            <a:endParaRPr lang="es-CO" b="1" dirty="0">
              <a:latin typeface="Times New Roman" panose="02020603050405020304" pitchFamily="18" charset="0"/>
              <a:cs typeface="Times New Roman" panose="02020603050405020304" pitchFamily="18" charset="0"/>
            </a:endParaRPr>
          </a:p>
          <a:p>
            <a:pPr marL="0" indent="0">
              <a:buNone/>
            </a:pPr>
            <a:endParaRPr lang="es-CO" sz="2800" b="1" dirty="0">
              <a:latin typeface="Times New Roman" panose="02020603050405020304" pitchFamily="18" charset="0"/>
              <a:cs typeface="Times New Roman" panose="02020603050405020304" pitchFamily="18" charset="0"/>
            </a:endParaRPr>
          </a:p>
          <a:p>
            <a:pPr marL="0" indent="0">
              <a:buNone/>
            </a:pPr>
            <a:endParaRPr lang="es-CO" b="1" dirty="0">
              <a:latin typeface="Times New Roman" panose="02020603050405020304" pitchFamily="18" charset="0"/>
              <a:cs typeface="Times New Roman" panose="02020603050405020304" pitchFamily="18" charset="0"/>
            </a:endParaRPr>
          </a:p>
          <a:p>
            <a:pPr marL="0" indent="0">
              <a:buNone/>
            </a:pPr>
            <a:endParaRPr lang="es-CO" sz="2800" b="1" dirty="0">
              <a:latin typeface="Times New Roman" panose="02020603050405020304" pitchFamily="18" charset="0"/>
              <a:cs typeface="Times New Roman" panose="02020603050405020304" pitchFamily="18" charset="0"/>
            </a:endParaRPr>
          </a:p>
          <a:p>
            <a:pPr marL="0" indent="0">
              <a:buNone/>
            </a:pPr>
            <a:endParaRPr lang="es-CO" b="1" dirty="0">
              <a:latin typeface="Times New Roman" panose="02020603050405020304" pitchFamily="18" charset="0"/>
              <a:cs typeface="Times New Roman" panose="02020603050405020304" pitchFamily="18" charset="0"/>
            </a:endParaRPr>
          </a:p>
          <a:p>
            <a:pPr marL="0" indent="0">
              <a:buNone/>
            </a:pPr>
            <a:endParaRPr lang="es-CO" b="1" dirty="0">
              <a:latin typeface="Times New Roman" panose="02020603050405020304" pitchFamily="18" charset="0"/>
              <a:cs typeface="Times New Roman" panose="02020603050405020304" pitchFamily="18" charset="0"/>
            </a:endParaRPr>
          </a:p>
          <a:p>
            <a:pPr marL="0" indent="0">
              <a:buNone/>
            </a:pPr>
            <a:endParaRPr lang="es-CO" sz="1800" b="1" dirty="0">
              <a:latin typeface="Times New Roman" panose="02020603050405020304" pitchFamily="18" charset="0"/>
              <a:cs typeface="Times New Roman" panose="02020603050405020304" pitchFamily="18" charset="0"/>
            </a:endParaRPr>
          </a:p>
          <a:p>
            <a:pPr marL="0" indent="0">
              <a:buNone/>
            </a:pPr>
            <a:r>
              <a:rPr lang="es-CO" sz="1800" b="1" dirty="0">
                <a:latin typeface="Times New Roman" panose="02020603050405020304" pitchFamily="18" charset="0"/>
                <a:cs typeface="Times New Roman" panose="02020603050405020304" pitchFamily="18" charset="0"/>
              </a:rPr>
              <a:t>                 Figura 7.</a:t>
            </a:r>
            <a:r>
              <a:rPr lang="es-CO" sz="1800" dirty="0">
                <a:latin typeface="Times New Roman" panose="02020603050405020304" pitchFamily="18" charset="0"/>
                <a:cs typeface="Times New Roman" panose="02020603050405020304" pitchFamily="18" charset="0"/>
              </a:rPr>
              <a:t> </a:t>
            </a:r>
            <a:r>
              <a:rPr lang="es-CO" sz="1800" i="1" dirty="0">
                <a:latin typeface="Times New Roman" panose="02020603050405020304" pitchFamily="18" charset="0"/>
                <a:cs typeface="Times New Roman" panose="02020603050405020304" pitchFamily="18" charset="0"/>
              </a:rPr>
              <a:t>Línea de geófonos </a:t>
            </a:r>
          </a:p>
          <a:p>
            <a:pPr marL="0" indent="0">
              <a:buNone/>
            </a:pPr>
            <a:r>
              <a:rPr lang="es-CO" sz="1800" b="1" dirty="0">
                <a:latin typeface="Times New Roman" panose="02020603050405020304" pitchFamily="18" charset="0"/>
                <a:cs typeface="Times New Roman" panose="02020603050405020304" pitchFamily="18" charset="0"/>
              </a:rPr>
              <a:t>              Fuente:</a:t>
            </a:r>
            <a:r>
              <a:rPr lang="es-CO" sz="1800" dirty="0">
                <a:latin typeface="Times New Roman" panose="02020603050405020304" pitchFamily="18" charset="0"/>
                <a:cs typeface="Times New Roman" panose="02020603050405020304" pitchFamily="18" charset="0"/>
              </a:rPr>
              <a:t> </a:t>
            </a:r>
            <a:r>
              <a:rPr lang="es-CO" sz="1800" i="1" dirty="0">
                <a:latin typeface="Times New Roman" panose="02020603050405020304" pitchFamily="18" charset="0"/>
                <a:cs typeface="Times New Roman" panose="02020603050405020304" pitchFamily="18" charset="0"/>
              </a:rPr>
              <a:t>Realizada por el autor</a:t>
            </a:r>
            <a:endParaRPr lang="es-CO" sz="1800" dirty="0"/>
          </a:p>
        </p:txBody>
      </p:sp>
      <p:pic>
        <p:nvPicPr>
          <p:cNvPr id="13" name="Imagen 12">
            <a:extLst>
              <a:ext uri="{FF2B5EF4-FFF2-40B4-BE49-F238E27FC236}">
                <a16:creationId xmlns:a16="http://schemas.microsoft.com/office/drawing/2014/main" id="{B6CE26F2-0897-4FF3-8E52-56FC6AC3C30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385093"/>
            <a:ext cx="5181600" cy="3745707"/>
          </a:xfrm>
          <a:prstGeom prst="rect">
            <a:avLst/>
          </a:prstGeom>
          <a:noFill/>
          <a:ln>
            <a:noFill/>
          </a:ln>
        </p:spPr>
      </p:pic>
      <p:pic>
        <p:nvPicPr>
          <p:cNvPr id="15" name="Imagen 14">
            <a:extLst>
              <a:ext uri="{FF2B5EF4-FFF2-40B4-BE49-F238E27FC236}">
                <a16:creationId xmlns:a16="http://schemas.microsoft.com/office/drawing/2014/main" id="{FD764547-B61B-424C-AA7D-2CF4EA5AB2A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368160"/>
            <a:ext cx="4817532" cy="3762640"/>
          </a:xfrm>
          <a:prstGeom prst="rect">
            <a:avLst/>
          </a:prstGeom>
          <a:noFill/>
          <a:ln>
            <a:noFill/>
          </a:ln>
        </p:spPr>
      </p:pic>
    </p:spTree>
    <p:extLst>
      <p:ext uri="{BB962C8B-B14F-4D97-AF65-F5344CB8AC3E}">
        <p14:creationId xmlns:p14="http://schemas.microsoft.com/office/powerpoint/2010/main" val="3776152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DF81FD-2DE0-4A3B-9B19-E19E09072546}"/>
              </a:ext>
            </a:extLst>
          </p:cNvPr>
          <p:cNvSpPr>
            <a:spLocks noGrp="1"/>
          </p:cNvSpPr>
          <p:nvPr>
            <p:ph type="title"/>
          </p:nvPr>
        </p:nvSpPr>
        <p:spPr>
          <a:xfrm>
            <a:off x="838200" y="365126"/>
            <a:ext cx="10515600" cy="904382"/>
          </a:xfrm>
        </p:spPr>
        <p:txBody>
          <a:bodyPr>
            <a:normAutofit/>
          </a:bodyPr>
          <a:lstStyle/>
          <a:p>
            <a:r>
              <a:rPr lang="es-CO" sz="4000" b="1" dirty="0">
                <a:latin typeface="Times New Roman" panose="02020603050405020304" pitchFamily="18" charset="0"/>
                <a:cs typeface="Times New Roman" panose="02020603050405020304" pitchFamily="18" charset="0"/>
              </a:rPr>
              <a:t>Resultados de Refracción Sísmica</a:t>
            </a:r>
          </a:p>
        </p:txBody>
      </p:sp>
      <p:sp>
        <p:nvSpPr>
          <p:cNvPr id="5" name="Marcador de contenido 4">
            <a:extLst>
              <a:ext uri="{FF2B5EF4-FFF2-40B4-BE49-F238E27FC236}">
                <a16:creationId xmlns:a16="http://schemas.microsoft.com/office/drawing/2014/main" id="{C3981FC2-5E8B-4038-A268-C3E97ED32F03}"/>
              </a:ext>
            </a:extLst>
          </p:cNvPr>
          <p:cNvSpPr>
            <a:spLocks noGrp="1"/>
          </p:cNvSpPr>
          <p:nvPr>
            <p:ph idx="1"/>
          </p:nvPr>
        </p:nvSpPr>
        <p:spPr>
          <a:xfrm>
            <a:off x="838200" y="1171852"/>
            <a:ext cx="10515600" cy="5564614"/>
          </a:xfrm>
        </p:spPr>
        <p:txBody>
          <a:bodyPr>
            <a:normAutofit lnSpcReduction="10000"/>
          </a:bodyPr>
          <a:lstStyle/>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2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200" b="1" dirty="0">
                <a:effectLst/>
                <a:latin typeface="Times New Roman" panose="02020603050405020304" pitchFamily="18" charset="0"/>
                <a:ea typeface="Calibri" panose="020F0502020204030204" pitchFamily="34" charset="0"/>
                <a:cs typeface="Times New Roman" panose="02020603050405020304" pitchFamily="18" charset="0"/>
              </a:rPr>
              <a:t>Figura 8.</a:t>
            </a:r>
            <a:r>
              <a:rPr lang="es-CO"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200" i="1" dirty="0">
                <a:effectLst/>
                <a:latin typeface="Times New Roman" panose="02020603050405020304" pitchFamily="18" charset="0"/>
                <a:ea typeface="Calibri" panose="020F0502020204030204" pitchFamily="34" charset="0"/>
                <a:cs typeface="Times New Roman" panose="02020603050405020304" pitchFamily="18" charset="0"/>
              </a:rPr>
              <a:t>Flujograma de trabajo del procesamiento de datos del ensayo Refracción Sísmica.</a:t>
            </a: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2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2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s-CO" dirty="0"/>
          </a:p>
        </p:txBody>
      </p:sp>
      <p:pic>
        <p:nvPicPr>
          <p:cNvPr id="8" name="Imagen 7">
            <a:extLst>
              <a:ext uri="{FF2B5EF4-FFF2-40B4-BE49-F238E27FC236}">
                <a16:creationId xmlns:a16="http://schemas.microsoft.com/office/drawing/2014/main" id="{E089A161-6B4D-4A87-9D30-9F9F60478B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86268" y="1171852"/>
            <a:ext cx="6319778" cy="4800685"/>
          </a:xfrm>
          <a:prstGeom prst="rect">
            <a:avLst/>
          </a:prstGeom>
          <a:noFill/>
          <a:ln>
            <a:noFill/>
          </a:ln>
        </p:spPr>
      </p:pic>
    </p:spTree>
    <p:extLst>
      <p:ext uri="{BB962C8B-B14F-4D97-AF65-F5344CB8AC3E}">
        <p14:creationId xmlns:p14="http://schemas.microsoft.com/office/powerpoint/2010/main" val="2116008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50B422-313E-4BE0-9B30-E6260AF6A64C}"/>
              </a:ext>
            </a:extLst>
          </p:cNvPr>
          <p:cNvSpPr>
            <a:spLocks noGrp="1"/>
          </p:cNvSpPr>
          <p:nvPr>
            <p:ph type="title"/>
          </p:nvPr>
        </p:nvSpPr>
        <p:spPr>
          <a:xfrm>
            <a:off x="838200" y="365125"/>
            <a:ext cx="10515600" cy="1037547"/>
          </a:xfrm>
        </p:spPr>
        <p:txBody>
          <a:bodyPr>
            <a:normAutofit/>
          </a:bodyPr>
          <a:lstStyle/>
          <a:p>
            <a:r>
              <a:rPr lang="es-CO" sz="4000" b="1" dirty="0">
                <a:latin typeface="Times New Roman" panose="02020603050405020304" pitchFamily="18" charset="0"/>
                <a:cs typeface="Times New Roman" panose="02020603050405020304" pitchFamily="18" charset="0"/>
              </a:rPr>
              <a:t>Resultados de Refracción Sísmica</a:t>
            </a:r>
            <a:endParaRPr lang="es-CO" sz="4000" b="1" dirty="0"/>
          </a:p>
        </p:txBody>
      </p:sp>
      <p:sp>
        <p:nvSpPr>
          <p:cNvPr id="3" name="Marcador de contenido 2">
            <a:extLst>
              <a:ext uri="{FF2B5EF4-FFF2-40B4-BE49-F238E27FC236}">
                <a16:creationId xmlns:a16="http://schemas.microsoft.com/office/drawing/2014/main" id="{3B7B5446-D017-4387-AEF1-ECFE00288122}"/>
              </a:ext>
            </a:extLst>
          </p:cNvPr>
          <p:cNvSpPr>
            <a:spLocks noGrp="1"/>
          </p:cNvSpPr>
          <p:nvPr>
            <p:ph sz="half" idx="1"/>
          </p:nvPr>
        </p:nvSpPr>
        <p:spPr>
          <a:xfrm>
            <a:off x="838200" y="1189608"/>
            <a:ext cx="5181600" cy="4987355"/>
          </a:xfrm>
        </p:spPr>
        <p:txBody>
          <a:bodyPr>
            <a:normAutofit/>
          </a:bodyPr>
          <a:lstStyle/>
          <a:p>
            <a:pPr marL="0" indent="0">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9.</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Modelo final de velocidades de onda P para la línea de 1[m].</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s-CO" dirty="0"/>
          </a:p>
        </p:txBody>
      </p:sp>
      <p:sp>
        <p:nvSpPr>
          <p:cNvPr id="4" name="Marcador de contenido 3">
            <a:extLst>
              <a:ext uri="{FF2B5EF4-FFF2-40B4-BE49-F238E27FC236}">
                <a16:creationId xmlns:a16="http://schemas.microsoft.com/office/drawing/2014/main" id="{E9FB03E5-DFAF-4B4A-B578-8E63539C476C}"/>
              </a:ext>
            </a:extLst>
          </p:cNvPr>
          <p:cNvSpPr>
            <a:spLocks noGrp="1"/>
          </p:cNvSpPr>
          <p:nvPr>
            <p:ph sz="half" idx="2"/>
          </p:nvPr>
        </p:nvSpPr>
        <p:spPr>
          <a:xfrm>
            <a:off x="6172200" y="1189608"/>
            <a:ext cx="5181600" cy="4987355"/>
          </a:xfrm>
        </p:spPr>
        <p:txBody>
          <a:bodyPr>
            <a:normAutofit/>
          </a:bodyPr>
          <a:lstStyle/>
          <a:p>
            <a:pPr marL="0" indent="0">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10</a:t>
            </a:r>
            <a:r>
              <a:rPr lang="es-CO" sz="1800" b="1" i="1" dirty="0">
                <a:effectLst/>
                <a:latin typeface="Times New Roman" panose="02020603050405020304" pitchFamily="18" charset="0"/>
                <a:ea typeface="Calibri" panose="020F0502020204030204" pitchFamily="34" charset="0"/>
                <a:cs typeface="Times New Roman" panose="02020603050405020304" pitchFamily="18" charset="0"/>
              </a:rPr>
              <a:t>.</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 Modelo final de velocidades de onda P para la línea de 2[m].</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pic>
        <p:nvPicPr>
          <p:cNvPr id="7" name="Imagen 6">
            <a:extLst>
              <a:ext uri="{FF2B5EF4-FFF2-40B4-BE49-F238E27FC236}">
                <a16:creationId xmlns:a16="http://schemas.microsoft.com/office/drawing/2014/main" id="{13390C5D-A090-4445-81E6-FC684AE78F6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1" y="1618138"/>
            <a:ext cx="5083206" cy="3158047"/>
          </a:xfrm>
          <a:prstGeom prst="rect">
            <a:avLst/>
          </a:prstGeom>
          <a:noFill/>
          <a:ln>
            <a:noFill/>
          </a:ln>
        </p:spPr>
      </p:pic>
      <p:pic>
        <p:nvPicPr>
          <p:cNvPr id="10" name="Imagen 9">
            <a:extLst>
              <a:ext uri="{FF2B5EF4-FFF2-40B4-BE49-F238E27FC236}">
                <a16:creationId xmlns:a16="http://schemas.microsoft.com/office/drawing/2014/main" id="{5AE1E3A3-326D-4C83-9675-B3D79264739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618139"/>
            <a:ext cx="4938944" cy="3158046"/>
          </a:xfrm>
          <a:prstGeom prst="rect">
            <a:avLst/>
          </a:prstGeom>
          <a:noFill/>
          <a:ln>
            <a:noFill/>
          </a:ln>
        </p:spPr>
      </p:pic>
    </p:spTree>
    <p:extLst>
      <p:ext uri="{BB962C8B-B14F-4D97-AF65-F5344CB8AC3E}">
        <p14:creationId xmlns:p14="http://schemas.microsoft.com/office/powerpoint/2010/main" val="223109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2FD3BB-9479-47C2-B37A-7FDD25AAAF1D}"/>
              </a:ext>
            </a:extLst>
          </p:cNvPr>
          <p:cNvSpPr>
            <a:spLocks noGrp="1"/>
          </p:cNvSpPr>
          <p:nvPr>
            <p:ph type="title"/>
          </p:nvPr>
        </p:nvSpPr>
        <p:spPr>
          <a:xfrm>
            <a:off x="838200" y="270933"/>
            <a:ext cx="10226040" cy="2794000"/>
          </a:xfrm>
        </p:spPr>
        <p:txBody>
          <a:bodyPr>
            <a:normAutofit/>
          </a:bodyPr>
          <a:lstStyle/>
          <a:p>
            <a:r>
              <a:rPr lang="es-CO" sz="3400" b="1" dirty="0">
                <a:latin typeface="Times New Roman" panose="02020603050405020304" pitchFamily="18" charset="0"/>
                <a:cs typeface="Times New Roman" panose="02020603050405020304" pitchFamily="18" charset="0"/>
              </a:rPr>
              <a:t>Objetivo General</a:t>
            </a:r>
            <a:br>
              <a:rPr lang="es-CO" sz="2100" dirty="0">
                <a:latin typeface="Times New Roman" panose="02020603050405020304" pitchFamily="18" charset="0"/>
                <a:cs typeface="Times New Roman" panose="02020603050405020304" pitchFamily="18" charset="0"/>
              </a:rPr>
            </a:br>
            <a:r>
              <a:rPr lang="es-CO" sz="2100" dirty="0">
                <a:latin typeface="Times New Roman" panose="02020603050405020304" pitchFamily="18" charset="0"/>
                <a:cs typeface="Times New Roman" panose="02020603050405020304" pitchFamily="18" charset="0"/>
              </a:rPr>
              <a:t>Construcción de un sistema que facilite el escaneo de piezas 3D mediante fotografías obtenidas con un celular o cámara digital, para realizar tareas de captura geométrica y posteriormente llevar esta información a un entorno CAD</a:t>
            </a:r>
            <a:br>
              <a:rPr lang="es-CO" sz="2000" dirty="0">
                <a:latin typeface="Times New Roman" panose="02020603050405020304" pitchFamily="18" charset="0"/>
                <a:cs typeface="Times New Roman" panose="02020603050405020304" pitchFamily="18" charset="0"/>
              </a:rPr>
            </a:br>
            <a:br>
              <a:rPr lang="es-CO" sz="1800" dirty="0">
                <a:effectLst/>
                <a:latin typeface="Calibri" panose="020F0502020204030204" pitchFamily="34" charset="0"/>
                <a:ea typeface="Calibri" panose="020F0502020204030204" pitchFamily="34" charset="0"/>
                <a:cs typeface="Times New Roman" panose="02020603050405020304" pitchFamily="18" charset="0"/>
              </a:rPr>
            </a:br>
            <a:endParaRPr lang="es-CO" dirty="0"/>
          </a:p>
        </p:txBody>
      </p:sp>
      <p:sp>
        <p:nvSpPr>
          <p:cNvPr id="3" name="Marcador de contenido 2">
            <a:extLst>
              <a:ext uri="{FF2B5EF4-FFF2-40B4-BE49-F238E27FC236}">
                <a16:creationId xmlns:a16="http://schemas.microsoft.com/office/drawing/2014/main" id="{2C0B8BD1-33CD-48FC-968A-1F7EED0C446E}"/>
              </a:ext>
            </a:extLst>
          </p:cNvPr>
          <p:cNvSpPr>
            <a:spLocks noGrp="1"/>
          </p:cNvSpPr>
          <p:nvPr>
            <p:ph idx="1"/>
          </p:nvPr>
        </p:nvSpPr>
        <p:spPr>
          <a:xfrm>
            <a:off x="838200" y="2494921"/>
            <a:ext cx="10515600" cy="3555359"/>
          </a:xfrm>
        </p:spPr>
        <p:txBody>
          <a:bodyPr>
            <a:normAutofit fontScale="62500" lnSpcReduction="20000"/>
          </a:bodyPr>
          <a:lstStyle/>
          <a:p>
            <a:pPr marL="0" indent="0">
              <a:buNone/>
            </a:pPr>
            <a:r>
              <a:rPr lang="es-CO" sz="4000" b="1" dirty="0">
                <a:latin typeface="Times New Roman" panose="02020603050405020304" pitchFamily="18" charset="0"/>
                <a:cs typeface="Times New Roman" panose="02020603050405020304" pitchFamily="18" charset="0"/>
              </a:rPr>
              <a:t>Objetivos Específicos</a:t>
            </a:r>
          </a:p>
          <a:p>
            <a:pPr algn="just">
              <a:lnSpc>
                <a:spcPct val="200000"/>
              </a:lnSpc>
              <a:spcAft>
                <a:spcPts val="1000"/>
              </a:spcAft>
            </a:pPr>
            <a:r>
              <a:rPr lang="es-CO" sz="2400" dirty="0">
                <a:latin typeface="Times New Roman" panose="02020603050405020304" pitchFamily="18" charset="0"/>
                <a:cs typeface="Times New Roman" panose="02020603050405020304" pitchFamily="18" charset="0"/>
              </a:rPr>
              <a:t>Diseño y construcción de un módulo mecánico que cumpla con los siguientes requerimientos:</a:t>
            </a:r>
          </a:p>
          <a:p>
            <a:pPr lvl="1" algn="just">
              <a:lnSpc>
                <a:spcPct val="200000"/>
              </a:lnSpc>
              <a:spcAft>
                <a:spcPts val="1000"/>
              </a:spcAft>
              <a:buFont typeface="Wingdings" panose="05000000000000000000" pitchFamily="2" charset="2"/>
              <a:buChar char="ü"/>
            </a:pPr>
            <a:r>
              <a:rPr lang="es-CO" sz="2700" dirty="0">
                <a:latin typeface="Times New Roman" panose="02020603050405020304" pitchFamily="18" charset="0"/>
                <a:cs typeface="Times New Roman" panose="02020603050405020304" pitchFamily="18" charset="0"/>
              </a:rPr>
              <a:t>Tamaño de piezas en un rango entre 4cm x 4cm x 4cm y 20cm x 20cm x 15cm.   </a:t>
            </a:r>
          </a:p>
          <a:p>
            <a:pPr lvl="1" algn="just">
              <a:lnSpc>
                <a:spcPct val="200000"/>
              </a:lnSpc>
              <a:spcAft>
                <a:spcPts val="1000"/>
              </a:spcAft>
              <a:buFont typeface="Wingdings" panose="05000000000000000000" pitchFamily="2" charset="2"/>
              <a:buChar char="ü"/>
            </a:pPr>
            <a:r>
              <a:rPr lang="es-CO" sz="2700" dirty="0">
                <a:latin typeface="Times New Roman" panose="02020603050405020304" pitchFamily="18" charset="0"/>
                <a:cs typeface="Times New Roman" panose="02020603050405020304" pitchFamily="18" charset="0"/>
              </a:rPr>
              <a:t>Rotación de 360 grados de la pieza a escanear.</a:t>
            </a:r>
          </a:p>
          <a:p>
            <a:pPr lvl="1" algn="just">
              <a:lnSpc>
                <a:spcPct val="200000"/>
              </a:lnSpc>
              <a:spcAft>
                <a:spcPts val="1000"/>
              </a:spcAft>
              <a:buFont typeface="Wingdings" panose="05000000000000000000" pitchFamily="2" charset="2"/>
              <a:buChar char="ü"/>
            </a:pPr>
            <a:r>
              <a:rPr lang="es-CO" sz="2700" dirty="0">
                <a:latin typeface="Times New Roman" panose="02020603050405020304" pitchFamily="18" charset="0"/>
                <a:cs typeface="Times New Roman" panose="02020603050405020304" pitchFamily="18" charset="0"/>
              </a:rPr>
              <a:t>Fácil adaptabilidad a cualquier Smartphone o cámara digital.</a:t>
            </a:r>
          </a:p>
          <a:p>
            <a:pPr lvl="1" algn="just">
              <a:lnSpc>
                <a:spcPct val="200000"/>
              </a:lnSpc>
              <a:spcAft>
                <a:spcPts val="1000"/>
              </a:spcAft>
              <a:buFont typeface="Wingdings" panose="05000000000000000000" pitchFamily="2" charset="2"/>
              <a:buChar char="ü"/>
            </a:pPr>
            <a:r>
              <a:rPr lang="es-CO" sz="2700" dirty="0">
                <a:latin typeface="Times New Roman" panose="02020603050405020304" pitchFamily="18" charset="0"/>
                <a:cs typeface="Times New Roman" panose="02020603050405020304" pitchFamily="18" charset="0"/>
              </a:rPr>
              <a:t>Iluminación difusa que evite la aparición de sombras en las fotografías</a:t>
            </a:r>
          </a:p>
        </p:txBody>
      </p:sp>
    </p:spTree>
    <p:extLst>
      <p:ext uri="{BB962C8B-B14F-4D97-AF65-F5344CB8AC3E}">
        <p14:creationId xmlns:p14="http://schemas.microsoft.com/office/powerpoint/2010/main" val="280432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23094-F6C5-4384-B4A6-11EFF0362738}"/>
              </a:ext>
            </a:extLst>
          </p:cNvPr>
          <p:cNvSpPr>
            <a:spLocks noGrp="1"/>
          </p:cNvSpPr>
          <p:nvPr>
            <p:ph type="title"/>
          </p:nvPr>
        </p:nvSpPr>
        <p:spPr>
          <a:xfrm>
            <a:off x="838200" y="365126"/>
            <a:ext cx="10515600" cy="895504"/>
          </a:xfrm>
        </p:spPr>
        <p:txBody>
          <a:bodyPr>
            <a:normAutofit/>
          </a:bodyPr>
          <a:lstStyle/>
          <a:p>
            <a:r>
              <a:rPr lang="es-CO" sz="4000" b="1" dirty="0">
                <a:latin typeface="Times New Roman" panose="02020603050405020304" pitchFamily="18" charset="0"/>
                <a:cs typeface="Times New Roman" panose="02020603050405020304" pitchFamily="18" charset="0"/>
              </a:rPr>
              <a:t>Resultados de Refracción Sísmica</a:t>
            </a:r>
            <a:endParaRPr lang="es-CO" sz="4000" b="1" dirty="0"/>
          </a:p>
        </p:txBody>
      </p:sp>
      <p:sp>
        <p:nvSpPr>
          <p:cNvPr id="3" name="Marcador de contenido 2">
            <a:extLst>
              <a:ext uri="{FF2B5EF4-FFF2-40B4-BE49-F238E27FC236}">
                <a16:creationId xmlns:a16="http://schemas.microsoft.com/office/drawing/2014/main" id="{2A340322-980A-4081-8081-289CC5F47864}"/>
              </a:ext>
            </a:extLst>
          </p:cNvPr>
          <p:cNvSpPr>
            <a:spLocks noGrp="1"/>
          </p:cNvSpPr>
          <p:nvPr>
            <p:ph sz="half" idx="1"/>
          </p:nvPr>
        </p:nvSpPr>
        <p:spPr>
          <a:xfrm>
            <a:off x="838200" y="1083076"/>
            <a:ext cx="5181600" cy="5093887"/>
          </a:xfrm>
        </p:spPr>
        <p:txBody>
          <a:bodyPr/>
          <a:lstStyle/>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11</a:t>
            </a:r>
            <a:r>
              <a:rPr lang="es-CO" sz="1800" b="1" i="1" dirty="0">
                <a:effectLst/>
                <a:latin typeface="Times New Roman" panose="02020603050405020304" pitchFamily="18" charset="0"/>
                <a:ea typeface="Calibri" panose="020F0502020204030204" pitchFamily="34" charset="0"/>
                <a:cs typeface="Times New Roman" panose="02020603050405020304" pitchFamily="18" charset="0"/>
              </a:rPr>
              <a:t>.</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 Modelo final de velocidades de onda P para la línea de 3,5[m].</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O" dirty="0"/>
          </a:p>
        </p:txBody>
      </p:sp>
      <p:sp>
        <p:nvSpPr>
          <p:cNvPr id="4" name="Marcador de contenido 3">
            <a:extLst>
              <a:ext uri="{FF2B5EF4-FFF2-40B4-BE49-F238E27FC236}">
                <a16:creationId xmlns:a16="http://schemas.microsoft.com/office/drawing/2014/main" id="{121952E3-E66C-4F58-B3F4-EEFBE6D66200}"/>
              </a:ext>
            </a:extLst>
          </p:cNvPr>
          <p:cNvSpPr>
            <a:spLocks noGrp="1"/>
          </p:cNvSpPr>
          <p:nvPr>
            <p:ph sz="half" idx="2"/>
          </p:nvPr>
        </p:nvSpPr>
        <p:spPr>
          <a:xfrm>
            <a:off x="6172200" y="1083076"/>
            <a:ext cx="4907132" cy="5093887"/>
          </a:xfrm>
        </p:spPr>
        <p:txBody>
          <a:bodyPr/>
          <a:lstStyle/>
          <a:p>
            <a:pPr marL="0" indent="0" algn="ctr">
              <a:buNone/>
            </a:pPr>
            <a:r>
              <a:rPr lang="es-CO" sz="1800" b="1" dirty="0">
                <a:latin typeface="Times New Roman" panose="02020603050405020304" pitchFamily="18" charset="0"/>
                <a:cs typeface="Times New Roman" panose="02020603050405020304" pitchFamily="18" charset="0"/>
              </a:rPr>
              <a:t>Tabla 1.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Valores aproximados de Vp promedios obtenidos en el ensayo de Refracción Sísmica para cada estrato.</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lgn="ctr">
              <a:buNone/>
            </a:pPr>
            <a:r>
              <a:rPr lang="es-CO" sz="1800" b="1" dirty="0">
                <a:effectLst/>
                <a:latin typeface="Times New Roman" panose="02020603050405020304" pitchFamily="18" charset="0"/>
                <a:ea typeface="Calibri" panose="020F0502020204030204" pitchFamily="34" charset="0"/>
              </a:rPr>
              <a:t>Fuente:</a:t>
            </a:r>
            <a:r>
              <a:rPr lang="es-CO" sz="1800" dirty="0">
                <a:effectLst/>
                <a:latin typeface="Times New Roman" panose="02020603050405020304" pitchFamily="18" charset="0"/>
                <a:ea typeface="Calibri" panose="020F0502020204030204" pitchFamily="34" charset="0"/>
              </a:rPr>
              <a:t> </a:t>
            </a:r>
            <a:r>
              <a:rPr lang="es-CO" sz="1800" i="1" dirty="0">
                <a:effectLst/>
                <a:latin typeface="Times New Roman" panose="02020603050405020304" pitchFamily="18" charset="0"/>
                <a:ea typeface="Calibri" panose="020F0502020204030204" pitchFamily="34" charset="0"/>
              </a:rPr>
              <a:t>Realizada por el autor</a:t>
            </a:r>
            <a:endParaRPr lang="es-CO" dirty="0"/>
          </a:p>
        </p:txBody>
      </p:sp>
      <p:pic>
        <p:nvPicPr>
          <p:cNvPr id="7" name="Imagen 6">
            <a:extLst>
              <a:ext uri="{FF2B5EF4-FFF2-40B4-BE49-F238E27FC236}">
                <a16:creationId xmlns:a16="http://schemas.microsoft.com/office/drawing/2014/main" id="{2852E232-79BD-4DA9-A853-4E049162EB2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260629"/>
            <a:ext cx="5181600" cy="3506679"/>
          </a:xfrm>
          <a:prstGeom prst="rect">
            <a:avLst/>
          </a:prstGeom>
          <a:noFill/>
          <a:ln>
            <a:noFill/>
          </a:ln>
        </p:spPr>
      </p:pic>
      <p:graphicFrame>
        <p:nvGraphicFramePr>
          <p:cNvPr id="6" name="Tabla 5">
            <a:extLst>
              <a:ext uri="{FF2B5EF4-FFF2-40B4-BE49-F238E27FC236}">
                <a16:creationId xmlns:a16="http://schemas.microsoft.com/office/drawing/2014/main" id="{DD39F54D-69B0-4AE1-9A1D-7FD1D65A31D6}"/>
              </a:ext>
            </a:extLst>
          </p:cNvPr>
          <p:cNvGraphicFramePr/>
          <p:nvPr>
            <p:extLst>
              <p:ext uri="{D42A27DB-BD31-4B8C-83A1-F6EECF244321}">
                <p14:modId xmlns:p14="http://schemas.microsoft.com/office/powerpoint/2010/main" val="2545203819"/>
              </p:ext>
            </p:extLst>
          </p:nvPr>
        </p:nvGraphicFramePr>
        <p:xfrm>
          <a:off x="6172200" y="1978579"/>
          <a:ext cx="4800600" cy="2373288"/>
        </p:xfrm>
        <a:graphic>
          <a:graphicData uri="http://schemas.openxmlformats.org/drawingml/2006/table">
            <a:tbl>
              <a:tblPr firstRow="1" firstCol="1" bandRow="1">
                <a:tableStyleId>{5C22544A-7EE6-4342-B048-85BDC9FD1C3A}</a:tableStyleId>
              </a:tblPr>
              <a:tblGrid>
                <a:gridCol w="926290">
                  <a:extLst>
                    <a:ext uri="{9D8B030D-6E8A-4147-A177-3AD203B41FA5}">
                      <a16:colId xmlns:a16="http://schemas.microsoft.com/office/drawing/2014/main" val="2486488383"/>
                    </a:ext>
                  </a:extLst>
                </a:gridCol>
                <a:gridCol w="1288752">
                  <a:extLst>
                    <a:ext uri="{9D8B030D-6E8A-4147-A177-3AD203B41FA5}">
                      <a16:colId xmlns:a16="http://schemas.microsoft.com/office/drawing/2014/main" val="233604808"/>
                    </a:ext>
                  </a:extLst>
                </a:gridCol>
                <a:gridCol w="1292779">
                  <a:extLst>
                    <a:ext uri="{9D8B030D-6E8A-4147-A177-3AD203B41FA5}">
                      <a16:colId xmlns:a16="http://schemas.microsoft.com/office/drawing/2014/main" val="3714942496"/>
                    </a:ext>
                  </a:extLst>
                </a:gridCol>
                <a:gridCol w="1292779">
                  <a:extLst>
                    <a:ext uri="{9D8B030D-6E8A-4147-A177-3AD203B41FA5}">
                      <a16:colId xmlns:a16="http://schemas.microsoft.com/office/drawing/2014/main" val="3083183660"/>
                    </a:ext>
                  </a:extLst>
                </a:gridCol>
              </a:tblGrid>
              <a:tr h="592865">
                <a:tc rowSpan="2">
                  <a:txBody>
                    <a:bodyPr/>
                    <a:lstStyle/>
                    <a:p>
                      <a:pPr algn="ctr" fontAlgn="ctr">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Estrato</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ctr"/>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Línea a 1m</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Línea a 2m</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Línea a 3,5m</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3670946640"/>
                  </a:ext>
                </a:extLst>
              </a:tr>
              <a:tr h="364841">
                <a:tc vMerge="1">
                  <a:txBody>
                    <a:bodyPr/>
                    <a:lstStyle/>
                    <a:p>
                      <a:endParaRPr lang="es-CO"/>
                    </a:p>
                  </a:txBody>
                  <a:tcPr/>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Vp [m/s]</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Vp [m/s]</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Vp [m/s]</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2649689051"/>
                  </a:ext>
                </a:extLst>
              </a:tr>
              <a:tr h="350247">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420</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420</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450</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4022563327"/>
                  </a:ext>
                </a:extLst>
              </a:tr>
              <a:tr h="350247">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2</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dirty="0">
                          <a:effectLst/>
                          <a:latin typeface="Times New Roman" panose="02020603050405020304" pitchFamily="18" charset="0"/>
                          <a:cs typeface="Times New Roman" panose="02020603050405020304" pitchFamily="18" charset="0"/>
                        </a:rPr>
                        <a:t>720</a:t>
                      </a:r>
                      <a:endParaRPr lang="es-CO" sz="1800" b="0" i="0" u="none" strike="noStrike" dirty="0">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1020</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1350</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3281893308"/>
                  </a:ext>
                </a:extLst>
              </a:tr>
              <a:tr h="350247">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3</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960</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1620</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2100</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586127027"/>
                  </a:ext>
                </a:extLst>
              </a:tr>
              <a:tr h="364841">
                <a:tc>
                  <a:txBody>
                    <a:bodyPr/>
                    <a:lstStyle/>
                    <a:p>
                      <a:pPr algn="ctr" fontAlgn="b">
                        <a:lnSpc>
                          <a:spcPct val="107000"/>
                        </a:lnSpc>
                        <a:spcBef>
                          <a:spcPts val="0"/>
                        </a:spcBef>
                        <a:spcAft>
                          <a:spcPts val="800"/>
                        </a:spcAft>
                      </a:pPr>
                      <a:r>
                        <a:rPr lang="es-CO" sz="1800" u="none" strike="noStrike" dirty="0">
                          <a:effectLst/>
                          <a:latin typeface="Times New Roman" panose="02020603050405020304" pitchFamily="18" charset="0"/>
                          <a:cs typeface="Times New Roman" panose="02020603050405020304" pitchFamily="18" charset="0"/>
                        </a:rPr>
                        <a:t>4</a:t>
                      </a:r>
                      <a:endParaRPr lang="es-CO" sz="1800" b="0" i="0" u="none" strike="noStrike" dirty="0">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dirty="0">
                          <a:effectLst/>
                          <a:latin typeface="Times New Roman" panose="02020603050405020304" pitchFamily="18" charset="0"/>
                          <a:cs typeface="Times New Roman" panose="02020603050405020304" pitchFamily="18" charset="0"/>
                        </a:rPr>
                        <a:t>1320</a:t>
                      </a:r>
                      <a:endParaRPr lang="es-CO" sz="1800" b="0" i="0" u="none" strike="noStrike" dirty="0">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dirty="0">
                          <a:effectLst/>
                          <a:latin typeface="Times New Roman" panose="02020603050405020304" pitchFamily="18" charset="0"/>
                          <a:cs typeface="Times New Roman" panose="02020603050405020304" pitchFamily="18" charset="0"/>
                        </a:rPr>
                        <a:t>2341</a:t>
                      </a:r>
                      <a:endParaRPr lang="es-CO" sz="1800" b="0" i="0" u="none" strike="noStrike" dirty="0">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dirty="0">
                          <a:effectLst/>
                          <a:latin typeface="Times New Roman" panose="02020603050405020304" pitchFamily="18" charset="0"/>
                          <a:cs typeface="Times New Roman" panose="02020603050405020304" pitchFamily="18" charset="0"/>
                        </a:rPr>
                        <a:t>2850</a:t>
                      </a:r>
                      <a:endParaRPr lang="es-CO" sz="1800" b="0" i="0" u="none" strike="noStrike" dirty="0">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1804704261"/>
                  </a:ext>
                </a:extLst>
              </a:tr>
            </a:tbl>
          </a:graphicData>
        </a:graphic>
      </p:graphicFrame>
    </p:spTree>
    <p:extLst>
      <p:ext uri="{BB962C8B-B14F-4D97-AF65-F5344CB8AC3E}">
        <p14:creationId xmlns:p14="http://schemas.microsoft.com/office/powerpoint/2010/main" val="3660550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AEC65-F7DD-4CAE-B81E-82AB89DC4812}"/>
              </a:ext>
            </a:extLst>
          </p:cNvPr>
          <p:cNvSpPr>
            <a:spLocks noGrp="1"/>
          </p:cNvSpPr>
          <p:nvPr>
            <p:ph type="title"/>
          </p:nvPr>
        </p:nvSpPr>
        <p:spPr>
          <a:xfrm>
            <a:off x="838200" y="365126"/>
            <a:ext cx="10515600" cy="871008"/>
          </a:xfrm>
        </p:spPr>
        <p:txBody>
          <a:bodyPr>
            <a:normAutofit/>
          </a:bodyPr>
          <a:lstStyle/>
          <a:p>
            <a:r>
              <a:rPr lang="es-CO" sz="4000" b="1" dirty="0">
                <a:latin typeface="Times New Roman" panose="02020603050405020304" pitchFamily="18" charset="0"/>
                <a:cs typeface="Times New Roman" panose="02020603050405020304" pitchFamily="18" charset="0"/>
              </a:rPr>
              <a:t>Resultados de MASW</a:t>
            </a:r>
          </a:p>
        </p:txBody>
      </p:sp>
      <p:sp>
        <p:nvSpPr>
          <p:cNvPr id="5" name="Marcador de contenido 4">
            <a:extLst>
              <a:ext uri="{FF2B5EF4-FFF2-40B4-BE49-F238E27FC236}">
                <a16:creationId xmlns:a16="http://schemas.microsoft.com/office/drawing/2014/main" id="{7094CFC2-299A-4D0F-A99D-FF73AE067E7A}"/>
              </a:ext>
            </a:extLst>
          </p:cNvPr>
          <p:cNvSpPr>
            <a:spLocks noGrp="1"/>
          </p:cNvSpPr>
          <p:nvPr>
            <p:ph idx="1"/>
          </p:nvPr>
        </p:nvSpPr>
        <p:spPr>
          <a:xfrm>
            <a:off x="838200" y="1032932"/>
            <a:ext cx="10515600" cy="5634085"/>
          </a:xfrm>
        </p:spPr>
        <p:txBody>
          <a:bodyPr>
            <a:normAutofit lnSpcReduction="10000"/>
          </a:bodyPr>
          <a:lstStyle/>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200" b="1" dirty="0">
                <a:effectLst/>
                <a:latin typeface="Times New Roman" panose="02020603050405020304" pitchFamily="18" charset="0"/>
                <a:ea typeface="Calibri" panose="020F0502020204030204" pitchFamily="34" charset="0"/>
                <a:cs typeface="Times New Roman" panose="02020603050405020304" pitchFamily="18" charset="0"/>
              </a:rPr>
              <a:t>Figura 12.</a:t>
            </a:r>
            <a:r>
              <a:rPr lang="es-CO"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200" i="1" dirty="0">
                <a:effectLst/>
                <a:latin typeface="Times New Roman" panose="02020603050405020304" pitchFamily="18" charset="0"/>
                <a:ea typeface="Calibri" panose="020F0502020204030204" pitchFamily="34" charset="0"/>
                <a:cs typeface="Times New Roman" panose="02020603050405020304" pitchFamily="18" charset="0"/>
              </a:rPr>
              <a:t>Flujograma de trabajo del procesamiento de datos del ensayo MASW</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2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2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O" dirty="0"/>
          </a:p>
        </p:txBody>
      </p:sp>
      <p:pic>
        <p:nvPicPr>
          <p:cNvPr id="8" name="Imagen 7">
            <a:extLst>
              <a:ext uri="{FF2B5EF4-FFF2-40B4-BE49-F238E27FC236}">
                <a16:creationId xmlns:a16="http://schemas.microsoft.com/office/drawing/2014/main" id="{F63EFC37-4B26-429F-BF55-D0E22EBA969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16283" y="1032933"/>
            <a:ext cx="8553691" cy="4792136"/>
          </a:xfrm>
          <a:prstGeom prst="rect">
            <a:avLst/>
          </a:prstGeom>
          <a:noFill/>
          <a:ln>
            <a:noFill/>
          </a:ln>
        </p:spPr>
      </p:pic>
    </p:spTree>
    <p:extLst>
      <p:ext uri="{BB962C8B-B14F-4D97-AF65-F5344CB8AC3E}">
        <p14:creationId xmlns:p14="http://schemas.microsoft.com/office/powerpoint/2010/main" val="187336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28EAD-CD7E-4569-9DD7-CC3871EB06A9}"/>
              </a:ext>
            </a:extLst>
          </p:cNvPr>
          <p:cNvSpPr>
            <a:spLocks noGrp="1"/>
          </p:cNvSpPr>
          <p:nvPr>
            <p:ph type="title"/>
          </p:nvPr>
        </p:nvSpPr>
        <p:spPr>
          <a:xfrm>
            <a:off x="838200" y="365125"/>
            <a:ext cx="10515600" cy="955675"/>
          </a:xfrm>
        </p:spPr>
        <p:txBody>
          <a:bodyPr>
            <a:normAutofit/>
          </a:bodyPr>
          <a:lstStyle/>
          <a:p>
            <a:r>
              <a:rPr lang="es-CO" sz="4000" b="1" dirty="0">
                <a:latin typeface="Times New Roman" panose="02020603050405020304" pitchFamily="18" charset="0"/>
                <a:cs typeface="Times New Roman" panose="02020603050405020304" pitchFamily="18" charset="0"/>
              </a:rPr>
              <a:t>Resultados de MASW</a:t>
            </a:r>
            <a:endParaRPr lang="es-CO" sz="4000" dirty="0"/>
          </a:p>
        </p:txBody>
      </p:sp>
      <p:sp>
        <p:nvSpPr>
          <p:cNvPr id="4" name="Marcador de contenido 3">
            <a:extLst>
              <a:ext uri="{FF2B5EF4-FFF2-40B4-BE49-F238E27FC236}">
                <a16:creationId xmlns:a16="http://schemas.microsoft.com/office/drawing/2014/main" id="{E893FF46-D822-491A-82EA-DC7D98816C1A}"/>
              </a:ext>
            </a:extLst>
          </p:cNvPr>
          <p:cNvSpPr>
            <a:spLocks noGrp="1"/>
          </p:cNvSpPr>
          <p:nvPr>
            <p:ph sz="half" idx="1"/>
          </p:nvPr>
        </p:nvSpPr>
        <p:spPr>
          <a:xfrm>
            <a:off x="838200" y="1066800"/>
            <a:ext cx="5181600" cy="5110163"/>
          </a:xfrm>
        </p:spPr>
        <p:txBody>
          <a:bodyPr>
            <a:normAutofit/>
          </a:bodyPr>
          <a:lstStyle/>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13.</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Velocidad de onda P vs Profundidad para cada línea.</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s-CO" dirty="0"/>
          </a:p>
        </p:txBody>
      </p:sp>
      <p:sp>
        <p:nvSpPr>
          <p:cNvPr id="5" name="Marcador de contenido 4">
            <a:extLst>
              <a:ext uri="{FF2B5EF4-FFF2-40B4-BE49-F238E27FC236}">
                <a16:creationId xmlns:a16="http://schemas.microsoft.com/office/drawing/2014/main" id="{13515C70-A41C-4199-9021-3665CF39FB41}"/>
              </a:ext>
            </a:extLst>
          </p:cNvPr>
          <p:cNvSpPr>
            <a:spLocks noGrp="1"/>
          </p:cNvSpPr>
          <p:nvPr>
            <p:ph sz="half" idx="2"/>
          </p:nvPr>
        </p:nvSpPr>
        <p:spPr>
          <a:xfrm>
            <a:off x="6172200" y="1066800"/>
            <a:ext cx="5181600" cy="5110163"/>
          </a:xfrm>
        </p:spPr>
        <p:txBody>
          <a:bodyPr>
            <a:normAutofit/>
          </a:bodyPr>
          <a:lstStyle/>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14.</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Velocidad de onda S vs Profundidad para cada línea </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s-CO" dirty="0"/>
          </a:p>
        </p:txBody>
      </p:sp>
      <p:pic>
        <p:nvPicPr>
          <p:cNvPr id="8" name="Imagen 7">
            <a:extLst>
              <a:ext uri="{FF2B5EF4-FFF2-40B4-BE49-F238E27FC236}">
                <a16:creationId xmlns:a16="http://schemas.microsoft.com/office/drawing/2014/main" id="{41F85E67-C1FF-46A9-88D9-173CDA92ABA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52060"/>
            <a:ext cx="5181599" cy="3472339"/>
          </a:xfrm>
          <a:prstGeom prst="rect">
            <a:avLst/>
          </a:prstGeom>
          <a:noFill/>
          <a:ln>
            <a:noFill/>
          </a:ln>
        </p:spPr>
      </p:pic>
      <p:pic>
        <p:nvPicPr>
          <p:cNvPr id="11" name="Imagen 10">
            <a:extLst>
              <a:ext uri="{FF2B5EF4-FFF2-40B4-BE49-F238E27FC236}">
                <a16:creationId xmlns:a16="http://schemas.microsoft.com/office/drawing/2014/main" id="{82DBE4FF-19CC-408A-A407-C3883467A6A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252059"/>
            <a:ext cx="4902200" cy="3472339"/>
          </a:xfrm>
          <a:prstGeom prst="rect">
            <a:avLst/>
          </a:prstGeom>
          <a:noFill/>
          <a:ln>
            <a:noFill/>
          </a:ln>
        </p:spPr>
      </p:pic>
    </p:spTree>
    <p:extLst>
      <p:ext uri="{BB962C8B-B14F-4D97-AF65-F5344CB8AC3E}">
        <p14:creationId xmlns:p14="http://schemas.microsoft.com/office/powerpoint/2010/main" val="123708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5F6D7DB-55EF-40E8-9D21-2DBD377437F5}"/>
              </a:ext>
            </a:extLst>
          </p:cNvPr>
          <p:cNvSpPr>
            <a:spLocks noGrp="1"/>
          </p:cNvSpPr>
          <p:nvPr>
            <p:ph type="title"/>
          </p:nvPr>
        </p:nvSpPr>
        <p:spPr>
          <a:xfrm>
            <a:off x="838200" y="365126"/>
            <a:ext cx="10515600" cy="989542"/>
          </a:xfrm>
        </p:spPr>
        <p:txBody>
          <a:bodyPr>
            <a:normAutofit/>
          </a:bodyPr>
          <a:lstStyle/>
          <a:p>
            <a:r>
              <a:rPr lang="es-CO" sz="4000" b="1" dirty="0">
                <a:latin typeface="Times New Roman" panose="02020603050405020304" pitchFamily="18" charset="0"/>
                <a:cs typeface="Times New Roman" panose="02020603050405020304" pitchFamily="18" charset="0"/>
              </a:rPr>
              <a:t>Perfil Estratigráfico</a:t>
            </a:r>
          </a:p>
        </p:txBody>
      </p:sp>
      <p:sp>
        <p:nvSpPr>
          <p:cNvPr id="6" name="Marcador de contenido 5">
            <a:extLst>
              <a:ext uri="{FF2B5EF4-FFF2-40B4-BE49-F238E27FC236}">
                <a16:creationId xmlns:a16="http://schemas.microsoft.com/office/drawing/2014/main" id="{A3CDA791-9152-4C5E-824E-75A2BD13C98F}"/>
              </a:ext>
            </a:extLst>
          </p:cNvPr>
          <p:cNvSpPr>
            <a:spLocks noGrp="1"/>
          </p:cNvSpPr>
          <p:nvPr>
            <p:ph idx="1"/>
          </p:nvPr>
        </p:nvSpPr>
        <p:spPr>
          <a:xfrm>
            <a:off x="838200" y="1168400"/>
            <a:ext cx="10515600" cy="5008563"/>
          </a:xfrm>
        </p:spPr>
        <p:txBody>
          <a:bodyPr/>
          <a:lstStyle/>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15.</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Caracterización de materiales según la velocidad de onda P para la línea de 1[m]</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Perry H. Rahn, Engineering Geology an Environmental Approach, USA, Science Publishing, 1986</a:t>
            </a:r>
            <a:endParaRPr lang="es-CO"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s-CO" dirty="0"/>
          </a:p>
        </p:txBody>
      </p:sp>
      <p:pic>
        <p:nvPicPr>
          <p:cNvPr id="9" name="Imagen 8">
            <a:extLst>
              <a:ext uri="{FF2B5EF4-FFF2-40B4-BE49-F238E27FC236}">
                <a16:creationId xmlns:a16="http://schemas.microsoft.com/office/drawing/2014/main" id="{E0858836-B8B5-4776-8F59-4B756518301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0133" y="1149349"/>
            <a:ext cx="6671734" cy="3439583"/>
          </a:xfrm>
          <a:prstGeom prst="rect">
            <a:avLst/>
          </a:prstGeom>
          <a:noFill/>
          <a:ln>
            <a:noFill/>
          </a:ln>
        </p:spPr>
      </p:pic>
    </p:spTree>
    <p:extLst>
      <p:ext uri="{BB962C8B-B14F-4D97-AF65-F5344CB8AC3E}">
        <p14:creationId xmlns:p14="http://schemas.microsoft.com/office/powerpoint/2010/main" val="97531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52982F-A705-4281-9640-79058E791EFF}"/>
              </a:ext>
            </a:extLst>
          </p:cNvPr>
          <p:cNvSpPr>
            <a:spLocks noGrp="1"/>
          </p:cNvSpPr>
          <p:nvPr>
            <p:ph type="title"/>
          </p:nvPr>
        </p:nvSpPr>
        <p:spPr/>
        <p:txBody>
          <a:bodyPr>
            <a:normAutofit/>
          </a:bodyPr>
          <a:lstStyle/>
          <a:p>
            <a:r>
              <a:rPr lang="es-CO" sz="4000" b="1" dirty="0">
                <a:latin typeface="Times New Roman" panose="02020603050405020304" pitchFamily="18" charset="0"/>
                <a:cs typeface="Times New Roman" panose="02020603050405020304" pitchFamily="18" charset="0"/>
              </a:rPr>
              <a:t>Análisis de la Capacidad Portante</a:t>
            </a:r>
          </a:p>
        </p:txBody>
      </p:sp>
      <p:sp>
        <p:nvSpPr>
          <p:cNvPr id="4" name="Marcador de contenido 3">
            <a:extLst>
              <a:ext uri="{FF2B5EF4-FFF2-40B4-BE49-F238E27FC236}">
                <a16:creationId xmlns:a16="http://schemas.microsoft.com/office/drawing/2014/main" id="{AEAC41F6-2FE0-406A-9C8F-DCE5816A5795}"/>
              </a:ext>
            </a:extLst>
          </p:cNvPr>
          <p:cNvSpPr>
            <a:spLocks noGrp="1"/>
          </p:cNvSpPr>
          <p:nvPr>
            <p:ph sz="half" idx="1"/>
          </p:nvPr>
        </p:nvSpPr>
        <p:spPr>
          <a:xfrm>
            <a:off x="838200" y="1303867"/>
            <a:ext cx="5181600" cy="4873096"/>
          </a:xfrm>
        </p:spPr>
        <p:txBody>
          <a:bodyPr/>
          <a:lstStyle/>
          <a:p>
            <a:pPr marL="0" indent="0" algn="ctr">
              <a:lnSpc>
                <a:spcPct val="107000"/>
              </a:lnSpc>
              <a:spcAft>
                <a:spcPts val="800"/>
              </a:spcAft>
              <a:buNone/>
            </a:pPr>
            <a:endParaRPr lang="es-CO" sz="1800" b="1"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i="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i="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i="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i="1" dirty="0">
                <a:effectLst/>
                <a:latin typeface="Times New Roman" panose="02020603050405020304" pitchFamily="18" charset="0"/>
                <a:ea typeface="Calibri" panose="020F0502020204030204" pitchFamily="34" charset="0"/>
                <a:cs typeface="Times New Roman" panose="02020603050405020304" pitchFamily="18" charset="0"/>
              </a:rPr>
              <a:t>Figura 16.</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 Zapata para estructura de soporte de paneles solares</a:t>
            </a:r>
          </a:p>
          <a:p>
            <a:pPr marL="0" indent="0" algn="ctr">
              <a:lnSpc>
                <a:spcPct val="107000"/>
              </a:lnSpc>
              <a:spcAft>
                <a:spcPts val="800"/>
              </a:spcAft>
              <a:buNone/>
            </a:pPr>
            <a:r>
              <a:rPr lang="es-CO" sz="1800" b="1" i="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https://aplimetal.es/estructuras-placas-solares/</a:t>
            </a:r>
            <a:endParaRPr lang="es-CO" sz="1800" i="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s-CO" dirty="0"/>
          </a:p>
        </p:txBody>
      </p:sp>
      <p:sp>
        <p:nvSpPr>
          <p:cNvPr id="5" name="Marcador de contenido 4">
            <a:extLst>
              <a:ext uri="{FF2B5EF4-FFF2-40B4-BE49-F238E27FC236}">
                <a16:creationId xmlns:a16="http://schemas.microsoft.com/office/drawing/2014/main" id="{E7709C90-084C-4180-B674-CAF504D97B64}"/>
              </a:ext>
            </a:extLst>
          </p:cNvPr>
          <p:cNvSpPr>
            <a:spLocks noGrp="1"/>
          </p:cNvSpPr>
          <p:nvPr>
            <p:ph sz="half" idx="2"/>
          </p:nvPr>
        </p:nvSpPr>
        <p:spPr>
          <a:xfrm>
            <a:off x="6172200" y="1439333"/>
            <a:ext cx="4978153" cy="4737630"/>
          </a:xfrm>
        </p:spPr>
        <p:txBody>
          <a:bodyPr/>
          <a:lstStyle/>
          <a:p>
            <a:pPr marL="0" indent="0" algn="ctr">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Tabla 2.</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Capacidad portante del escenario 1 (condiciones drenadas) para cada línea de geófonos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O" dirty="0"/>
          </a:p>
          <a:p>
            <a:pPr marL="0" indent="0">
              <a:buNone/>
            </a:pPr>
            <a:endParaRPr lang="es-CO" dirty="0"/>
          </a:p>
          <a:p>
            <a:pPr marL="0" indent="0">
              <a:buNone/>
            </a:pPr>
            <a:endParaRPr lang="es-CO" dirty="0"/>
          </a:p>
          <a:p>
            <a:pPr marL="0" indent="0" algn="ctr">
              <a:buNone/>
            </a:pPr>
            <a:endParaRPr lang="es-CO" dirty="0"/>
          </a:p>
          <a:p>
            <a:pPr marL="0" indent="0" algn="ctr">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O" dirty="0"/>
          </a:p>
        </p:txBody>
      </p:sp>
      <p:pic>
        <p:nvPicPr>
          <p:cNvPr id="8" name="Imagen 7" descr="Estructuras para placas solares | Aplimetal">
            <a:extLst>
              <a:ext uri="{FF2B5EF4-FFF2-40B4-BE49-F238E27FC236}">
                <a16:creationId xmlns:a16="http://schemas.microsoft.com/office/drawing/2014/main" id="{CB12F533-8502-4165-9A01-0CF4FEEF68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201" y="1439333"/>
            <a:ext cx="4986866" cy="2819400"/>
          </a:xfrm>
          <a:prstGeom prst="rect">
            <a:avLst/>
          </a:prstGeom>
          <a:noFill/>
          <a:ln>
            <a:noFill/>
          </a:ln>
        </p:spPr>
      </p:pic>
      <p:graphicFrame>
        <p:nvGraphicFramePr>
          <p:cNvPr id="6" name="Tabla 5">
            <a:extLst>
              <a:ext uri="{FF2B5EF4-FFF2-40B4-BE49-F238E27FC236}">
                <a16:creationId xmlns:a16="http://schemas.microsoft.com/office/drawing/2014/main" id="{711F5093-E514-460A-B585-9E9BFE4A09E4}"/>
              </a:ext>
            </a:extLst>
          </p:cNvPr>
          <p:cNvGraphicFramePr/>
          <p:nvPr>
            <p:extLst>
              <p:ext uri="{D42A27DB-BD31-4B8C-83A1-F6EECF244321}">
                <p14:modId xmlns:p14="http://schemas.microsoft.com/office/powerpoint/2010/main" val="3138539449"/>
              </p:ext>
            </p:extLst>
          </p:nvPr>
        </p:nvGraphicFramePr>
        <p:xfrm>
          <a:off x="6241002" y="2286740"/>
          <a:ext cx="4580878" cy="1681576"/>
        </p:xfrm>
        <a:graphic>
          <a:graphicData uri="http://schemas.openxmlformats.org/drawingml/2006/table">
            <a:tbl>
              <a:tblPr firstRow="1" firstCol="1" bandRow="1">
                <a:tableStyleId>{5C22544A-7EE6-4342-B048-85BDC9FD1C3A}</a:tableStyleId>
              </a:tblPr>
              <a:tblGrid>
                <a:gridCol w="1539441">
                  <a:extLst>
                    <a:ext uri="{9D8B030D-6E8A-4147-A177-3AD203B41FA5}">
                      <a16:colId xmlns:a16="http://schemas.microsoft.com/office/drawing/2014/main" val="3966419786"/>
                    </a:ext>
                  </a:extLst>
                </a:gridCol>
                <a:gridCol w="998557">
                  <a:extLst>
                    <a:ext uri="{9D8B030D-6E8A-4147-A177-3AD203B41FA5}">
                      <a16:colId xmlns:a16="http://schemas.microsoft.com/office/drawing/2014/main" val="1321786751"/>
                    </a:ext>
                  </a:extLst>
                </a:gridCol>
                <a:gridCol w="1081769">
                  <a:extLst>
                    <a:ext uri="{9D8B030D-6E8A-4147-A177-3AD203B41FA5}">
                      <a16:colId xmlns:a16="http://schemas.microsoft.com/office/drawing/2014/main" val="967203468"/>
                    </a:ext>
                  </a:extLst>
                </a:gridCol>
                <a:gridCol w="961111">
                  <a:extLst>
                    <a:ext uri="{9D8B030D-6E8A-4147-A177-3AD203B41FA5}">
                      <a16:colId xmlns:a16="http://schemas.microsoft.com/office/drawing/2014/main" val="991243156"/>
                    </a:ext>
                  </a:extLst>
                </a:gridCol>
              </a:tblGrid>
              <a:tr h="797242">
                <a:tc>
                  <a:txBody>
                    <a:bodyPr/>
                    <a:lstStyle/>
                    <a:p>
                      <a:pPr algn="ctr" fontAlgn="ctr">
                        <a:lnSpc>
                          <a:spcPct val="107000"/>
                        </a:lnSpc>
                        <a:spcBef>
                          <a:spcPts val="0"/>
                        </a:spcBef>
                        <a:spcAft>
                          <a:spcPts val="800"/>
                        </a:spcAft>
                      </a:pPr>
                      <a:r>
                        <a:rPr lang="es-CO" sz="1600" u="none" strike="noStrike" dirty="0">
                          <a:effectLst/>
                          <a:latin typeface="Times New Roman" panose="02020603050405020304" pitchFamily="18" charset="0"/>
                          <a:cs typeface="Times New Roman" panose="02020603050405020304" pitchFamily="18" charset="0"/>
                        </a:rPr>
                        <a:t>Línea de geófonos [m] </a:t>
                      </a:r>
                      <a:endParaRPr lang="es-CO" sz="1600" b="0" i="0" u="none" strike="noStrike" dirty="0">
                        <a:effectLst/>
                        <a:latin typeface="Times New Roman" panose="02020603050405020304" pitchFamily="18" charset="0"/>
                        <a:cs typeface="Times New Roman" panose="02020603050405020304" pitchFamily="18" charset="0"/>
                      </a:endParaRPr>
                    </a:p>
                  </a:txBody>
                  <a:tcPr marL="44450" marR="44450" marT="7620" marB="0" anchor="ctr"/>
                </a:tc>
                <a:tc>
                  <a:txBody>
                    <a:bodyPr/>
                    <a:lstStyle/>
                    <a:p>
                      <a:pPr algn="ctr" fontAlgn="ctr">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Estrato [m]</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ctr"/>
                </a:tc>
                <a:tc>
                  <a:txBody>
                    <a:bodyPr/>
                    <a:lstStyle/>
                    <a:p>
                      <a:pPr algn="ctr" fontAlgn="ctr">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q ult [Kpa]</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ctr"/>
                </a:tc>
                <a:tc>
                  <a:txBody>
                    <a:bodyPr/>
                    <a:lstStyle/>
                    <a:p>
                      <a:pPr algn="ctr" fontAlgn="ctr">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q adm [Kpa]</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ctr"/>
                </a:tc>
                <a:extLst>
                  <a:ext uri="{0D108BD9-81ED-4DB2-BD59-A6C34878D82A}">
                    <a16:rowId xmlns:a16="http://schemas.microsoft.com/office/drawing/2014/main" val="3374495186"/>
                  </a:ext>
                </a:extLst>
              </a:tr>
              <a:tr h="294778">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1</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1 [0-2,32]</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88,72</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44,36</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2936129764"/>
                  </a:ext>
                </a:extLst>
              </a:tr>
              <a:tr h="294778">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2</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1 [0-2,33]</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73,69</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36,69</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2747867240"/>
                  </a:ext>
                </a:extLst>
              </a:tr>
              <a:tr h="294778">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3,5</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1 [0-2,26]</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600" u="none" strike="noStrike">
                          <a:effectLst/>
                          <a:latin typeface="Times New Roman" panose="02020603050405020304" pitchFamily="18" charset="0"/>
                          <a:cs typeface="Times New Roman" panose="02020603050405020304" pitchFamily="18" charset="0"/>
                        </a:rPr>
                        <a:t>89,56</a:t>
                      </a:r>
                      <a:endParaRPr lang="es-CO" sz="16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600" u="none" strike="noStrike" dirty="0">
                          <a:effectLst/>
                          <a:latin typeface="Times New Roman" panose="02020603050405020304" pitchFamily="18" charset="0"/>
                          <a:cs typeface="Times New Roman" panose="02020603050405020304" pitchFamily="18" charset="0"/>
                        </a:rPr>
                        <a:t>44,78</a:t>
                      </a:r>
                      <a:endParaRPr lang="es-CO" sz="1600" b="0" i="0" u="none" strike="noStrike" dirty="0">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4242568127"/>
                  </a:ext>
                </a:extLst>
              </a:tr>
            </a:tbl>
          </a:graphicData>
        </a:graphic>
      </p:graphicFrame>
    </p:spTree>
    <p:extLst>
      <p:ext uri="{BB962C8B-B14F-4D97-AF65-F5344CB8AC3E}">
        <p14:creationId xmlns:p14="http://schemas.microsoft.com/office/powerpoint/2010/main" val="3819514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CD5A93-DC1F-41D6-9FD1-C22722237831}"/>
              </a:ext>
            </a:extLst>
          </p:cNvPr>
          <p:cNvSpPr>
            <a:spLocks noGrp="1"/>
          </p:cNvSpPr>
          <p:nvPr>
            <p:ph type="title"/>
          </p:nvPr>
        </p:nvSpPr>
        <p:spPr/>
        <p:txBody>
          <a:bodyPr>
            <a:normAutofit/>
          </a:bodyPr>
          <a:lstStyle/>
          <a:p>
            <a:r>
              <a:rPr lang="es-CO" sz="4000" b="1" dirty="0">
                <a:latin typeface="Times New Roman" panose="02020603050405020304" pitchFamily="18" charset="0"/>
                <a:cs typeface="Times New Roman" panose="02020603050405020304" pitchFamily="18" charset="0"/>
              </a:rPr>
              <a:t>Análisis de la Capacidad Portante</a:t>
            </a:r>
            <a:endParaRPr lang="es-CO" sz="4000" dirty="0"/>
          </a:p>
        </p:txBody>
      </p:sp>
      <p:sp>
        <p:nvSpPr>
          <p:cNvPr id="3" name="Marcador de contenido 2">
            <a:extLst>
              <a:ext uri="{FF2B5EF4-FFF2-40B4-BE49-F238E27FC236}">
                <a16:creationId xmlns:a16="http://schemas.microsoft.com/office/drawing/2014/main" id="{0D0E3541-4FCA-4C8F-84D4-E36E6A1D4180}"/>
              </a:ext>
            </a:extLst>
          </p:cNvPr>
          <p:cNvSpPr>
            <a:spLocks noGrp="1"/>
          </p:cNvSpPr>
          <p:nvPr>
            <p:ph idx="1"/>
          </p:nvPr>
        </p:nvSpPr>
        <p:spPr/>
        <p:txBody>
          <a:bodyPr/>
          <a:lstStyle/>
          <a:p>
            <a:pPr marL="0" indent="0" algn="ctr">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Tabla 3.</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Capacidad portante del escenario 2 (condiciones no drenadas) para cada línea de geófonos</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buNone/>
            </a:pPr>
            <a:endParaRPr lang="es-CO" dirty="0"/>
          </a:p>
          <a:p>
            <a:pPr marL="0" indent="0" algn="ctr">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O" dirty="0"/>
          </a:p>
        </p:txBody>
      </p:sp>
      <p:graphicFrame>
        <p:nvGraphicFramePr>
          <p:cNvPr id="6" name="Marcador de contenido 5">
            <a:extLst>
              <a:ext uri="{FF2B5EF4-FFF2-40B4-BE49-F238E27FC236}">
                <a16:creationId xmlns:a16="http://schemas.microsoft.com/office/drawing/2014/main" id="{AF4EBE2D-F034-4E7D-A3CC-6BA69EC2EAF7}"/>
              </a:ext>
            </a:extLst>
          </p:cNvPr>
          <p:cNvGraphicFramePr>
            <a:graphicFrameLocks noGrp="1"/>
          </p:cNvGraphicFramePr>
          <p:nvPr>
            <p:ph sz="half" idx="4294967295"/>
            <p:extLst>
              <p:ext uri="{D42A27DB-BD31-4B8C-83A1-F6EECF244321}">
                <p14:modId xmlns:p14="http://schemas.microsoft.com/office/powerpoint/2010/main" val="1088698043"/>
              </p:ext>
            </p:extLst>
          </p:nvPr>
        </p:nvGraphicFramePr>
        <p:xfrm>
          <a:off x="3402224" y="2332566"/>
          <a:ext cx="5387552" cy="2245784"/>
        </p:xfrm>
        <a:graphic>
          <a:graphicData uri="http://schemas.openxmlformats.org/drawingml/2006/table">
            <a:tbl>
              <a:tblPr firstRow="1" firstCol="1" bandRow="1">
                <a:tableStyleId>{5C22544A-7EE6-4342-B048-85BDC9FD1C3A}</a:tableStyleId>
              </a:tblPr>
              <a:tblGrid>
                <a:gridCol w="1721495">
                  <a:extLst>
                    <a:ext uri="{9D8B030D-6E8A-4147-A177-3AD203B41FA5}">
                      <a16:colId xmlns:a16="http://schemas.microsoft.com/office/drawing/2014/main" val="3538879636"/>
                    </a:ext>
                  </a:extLst>
                </a:gridCol>
                <a:gridCol w="1309306">
                  <a:extLst>
                    <a:ext uri="{9D8B030D-6E8A-4147-A177-3AD203B41FA5}">
                      <a16:colId xmlns:a16="http://schemas.microsoft.com/office/drawing/2014/main" val="2565071167"/>
                    </a:ext>
                  </a:extLst>
                </a:gridCol>
                <a:gridCol w="1265662">
                  <a:extLst>
                    <a:ext uri="{9D8B030D-6E8A-4147-A177-3AD203B41FA5}">
                      <a16:colId xmlns:a16="http://schemas.microsoft.com/office/drawing/2014/main" val="1371400404"/>
                    </a:ext>
                  </a:extLst>
                </a:gridCol>
                <a:gridCol w="1091089">
                  <a:extLst>
                    <a:ext uri="{9D8B030D-6E8A-4147-A177-3AD203B41FA5}">
                      <a16:colId xmlns:a16="http://schemas.microsoft.com/office/drawing/2014/main" val="275411556"/>
                    </a:ext>
                  </a:extLst>
                </a:gridCol>
              </a:tblGrid>
              <a:tr h="1064735">
                <a:tc>
                  <a:txBody>
                    <a:bodyPr/>
                    <a:lstStyle/>
                    <a:p>
                      <a:pPr algn="ctr" fontAlgn="ctr">
                        <a:lnSpc>
                          <a:spcPct val="107000"/>
                        </a:lnSpc>
                        <a:spcBef>
                          <a:spcPts val="0"/>
                        </a:spcBef>
                        <a:spcAft>
                          <a:spcPts val="800"/>
                        </a:spcAft>
                      </a:pPr>
                      <a:r>
                        <a:rPr lang="es-CO" sz="1800" u="none" strike="noStrike" dirty="0">
                          <a:effectLst/>
                          <a:latin typeface="Times New Roman" panose="02020603050405020304" pitchFamily="18" charset="0"/>
                          <a:cs typeface="Times New Roman" panose="02020603050405020304" pitchFamily="18" charset="0"/>
                        </a:rPr>
                        <a:t>Línea de geófonos [m] </a:t>
                      </a:r>
                      <a:endParaRPr lang="es-CO" sz="1800" b="0" i="0" u="none" strike="noStrike" dirty="0">
                        <a:effectLst/>
                        <a:latin typeface="Times New Roman" panose="02020603050405020304" pitchFamily="18" charset="0"/>
                        <a:cs typeface="Times New Roman" panose="02020603050405020304" pitchFamily="18" charset="0"/>
                      </a:endParaRPr>
                    </a:p>
                  </a:txBody>
                  <a:tcPr marL="44450" marR="44450" marT="7620" marB="0" anchor="ctr"/>
                </a:tc>
                <a:tc>
                  <a:txBody>
                    <a:bodyPr/>
                    <a:lstStyle/>
                    <a:p>
                      <a:pPr algn="ctr" fontAlgn="ctr">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Estrato [m]</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ctr"/>
                </a:tc>
                <a:tc>
                  <a:txBody>
                    <a:bodyPr/>
                    <a:lstStyle/>
                    <a:p>
                      <a:pPr algn="ctr" fontAlgn="ctr">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q ult [Kpa]</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ctr"/>
                </a:tc>
                <a:tc>
                  <a:txBody>
                    <a:bodyPr/>
                    <a:lstStyle/>
                    <a:p>
                      <a:pPr algn="ctr" fontAlgn="ctr">
                        <a:lnSpc>
                          <a:spcPct val="107000"/>
                        </a:lnSpc>
                        <a:spcBef>
                          <a:spcPts val="0"/>
                        </a:spcBef>
                        <a:spcAft>
                          <a:spcPts val="800"/>
                        </a:spcAft>
                      </a:pPr>
                      <a:r>
                        <a:rPr lang="es-CO" sz="1800" u="none" strike="noStrike" dirty="0">
                          <a:effectLst/>
                          <a:latin typeface="Times New Roman" panose="02020603050405020304" pitchFamily="18" charset="0"/>
                          <a:cs typeface="Times New Roman" panose="02020603050405020304" pitchFamily="18" charset="0"/>
                        </a:rPr>
                        <a:t>q adm [Kpa]</a:t>
                      </a:r>
                      <a:endParaRPr lang="es-CO" sz="1800" b="0" i="0" u="none" strike="noStrike" dirty="0">
                        <a:effectLst/>
                        <a:latin typeface="Times New Roman" panose="02020603050405020304" pitchFamily="18" charset="0"/>
                        <a:cs typeface="Times New Roman" panose="02020603050405020304" pitchFamily="18" charset="0"/>
                      </a:endParaRPr>
                    </a:p>
                  </a:txBody>
                  <a:tcPr marL="44450" marR="44450" marT="7620" marB="0" anchor="ctr"/>
                </a:tc>
                <a:extLst>
                  <a:ext uri="{0D108BD9-81ED-4DB2-BD59-A6C34878D82A}">
                    <a16:rowId xmlns:a16="http://schemas.microsoft.com/office/drawing/2014/main" val="3402495499"/>
                  </a:ext>
                </a:extLst>
              </a:tr>
              <a:tr h="393683">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 [0-2,32]</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101,11</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50,55</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437751547"/>
                  </a:ext>
                </a:extLst>
              </a:tr>
              <a:tr h="393683">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2</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 [0-2,33]</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dirty="0">
                          <a:effectLst/>
                          <a:latin typeface="Times New Roman" panose="02020603050405020304" pitchFamily="18" charset="0"/>
                          <a:cs typeface="Times New Roman" panose="02020603050405020304" pitchFamily="18" charset="0"/>
                        </a:rPr>
                        <a:t>69,29</a:t>
                      </a:r>
                      <a:endParaRPr lang="es-CO" sz="1800" b="0" i="0" u="none" strike="noStrike" dirty="0">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dirty="0">
                          <a:solidFill>
                            <a:srgbClr val="FF0000"/>
                          </a:solidFill>
                          <a:effectLst/>
                          <a:latin typeface="Times New Roman" panose="02020603050405020304" pitchFamily="18" charset="0"/>
                          <a:cs typeface="Times New Roman" panose="02020603050405020304" pitchFamily="18" charset="0"/>
                        </a:rPr>
                        <a:t>34,65</a:t>
                      </a:r>
                      <a:endParaRPr lang="es-CO"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1163653863"/>
                  </a:ext>
                </a:extLst>
              </a:tr>
              <a:tr h="393683">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3,5</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 [0-2,26]</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a:effectLst/>
                          <a:latin typeface="Times New Roman" panose="02020603050405020304" pitchFamily="18" charset="0"/>
                          <a:cs typeface="Times New Roman" panose="02020603050405020304" pitchFamily="18" charset="0"/>
                        </a:rPr>
                        <a:t>103,01</a:t>
                      </a:r>
                      <a:endParaRPr lang="es-CO" sz="1800" b="0" i="0" u="none" strike="noStrike">
                        <a:effectLst/>
                        <a:latin typeface="Times New Roman" panose="02020603050405020304" pitchFamily="18" charset="0"/>
                        <a:cs typeface="Times New Roman" panose="02020603050405020304" pitchFamily="18" charset="0"/>
                      </a:endParaRPr>
                    </a:p>
                  </a:txBody>
                  <a:tcPr marL="44450" marR="44450" marT="7620" marB="0" anchor="b"/>
                </a:tc>
                <a:tc>
                  <a:txBody>
                    <a:bodyPr/>
                    <a:lstStyle/>
                    <a:p>
                      <a:pPr algn="ctr" fontAlgn="b">
                        <a:lnSpc>
                          <a:spcPct val="107000"/>
                        </a:lnSpc>
                        <a:spcBef>
                          <a:spcPts val="0"/>
                        </a:spcBef>
                        <a:spcAft>
                          <a:spcPts val="800"/>
                        </a:spcAft>
                      </a:pPr>
                      <a:r>
                        <a:rPr lang="es-CO" sz="1800" u="none" strike="noStrike" dirty="0">
                          <a:effectLst/>
                          <a:latin typeface="Times New Roman" panose="02020603050405020304" pitchFamily="18" charset="0"/>
                          <a:cs typeface="Times New Roman" panose="02020603050405020304" pitchFamily="18" charset="0"/>
                        </a:rPr>
                        <a:t>51,50</a:t>
                      </a:r>
                      <a:endParaRPr lang="es-CO" sz="1800" b="0" i="0" u="none" strike="noStrike" dirty="0">
                        <a:effectLst/>
                        <a:latin typeface="Times New Roman" panose="02020603050405020304" pitchFamily="18" charset="0"/>
                        <a:cs typeface="Times New Roman" panose="02020603050405020304" pitchFamily="18" charset="0"/>
                      </a:endParaRPr>
                    </a:p>
                  </a:txBody>
                  <a:tcPr marL="44450" marR="44450" marT="7620" marB="0" anchor="b"/>
                </a:tc>
                <a:extLst>
                  <a:ext uri="{0D108BD9-81ED-4DB2-BD59-A6C34878D82A}">
                    <a16:rowId xmlns:a16="http://schemas.microsoft.com/office/drawing/2014/main" val="3052648968"/>
                  </a:ext>
                </a:extLst>
              </a:tr>
            </a:tbl>
          </a:graphicData>
        </a:graphic>
      </p:graphicFrame>
    </p:spTree>
    <p:extLst>
      <p:ext uri="{BB962C8B-B14F-4D97-AF65-F5344CB8AC3E}">
        <p14:creationId xmlns:p14="http://schemas.microsoft.com/office/powerpoint/2010/main" val="2623722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29C6F-D6C1-422A-B752-CE32CE0B7743}"/>
              </a:ext>
            </a:extLst>
          </p:cNvPr>
          <p:cNvSpPr>
            <a:spLocks noGrp="1"/>
          </p:cNvSpPr>
          <p:nvPr>
            <p:ph type="title"/>
          </p:nvPr>
        </p:nvSpPr>
        <p:spPr/>
        <p:txBody>
          <a:bodyPr>
            <a:normAutofit/>
          </a:bodyPr>
          <a:lstStyle/>
          <a:p>
            <a:r>
              <a:rPr lang="es-CO" sz="4000" b="1" dirty="0">
                <a:latin typeface="Times New Roman" panose="02020603050405020304" pitchFamily="18" charset="0"/>
                <a:cs typeface="Times New Roman" panose="02020603050405020304" pitchFamily="18" charset="0"/>
              </a:rPr>
              <a:t>Análisis de los Asentamientos Inmediatos</a:t>
            </a:r>
          </a:p>
        </p:txBody>
      </p:sp>
      <p:sp>
        <p:nvSpPr>
          <p:cNvPr id="4" name="Marcador de contenido 3">
            <a:extLst>
              <a:ext uri="{FF2B5EF4-FFF2-40B4-BE49-F238E27FC236}">
                <a16:creationId xmlns:a16="http://schemas.microsoft.com/office/drawing/2014/main" id="{F0829C05-BE59-4D7C-9D90-4C607402B5C0}"/>
              </a:ext>
            </a:extLst>
          </p:cNvPr>
          <p:cNvSpPr>
            <a:spLocks noGrp="1"/>
          </p:cNvSpPr>
          <p:nvPr>
            <p:ph sz="half" idx="1"/>
          </p:nvPr>
        </p:nvSpPr>
        <p:spPr>
          <a:xfrm>
            <a:off x="838200" y="1422400"/>
            <a:ext cx="5181600" cy="4754563"/>
          </a:xfrm>
        </p:spPr>
        <p:txBody>
          <a:bodyPr/>
          <a:lstStyle/>
          <a:p>
            <a:pPr marL="0" indent="0" algn="ctr">
              <a:lnSpc>
                <a:spcPct val="107000"/>
              </a:lnSpc>
              <a:spcAft>
                <a:spcPts val="800"/>
              </a:spcAft>
              <a:buNone/>
              <a:tabLst>
                <a:tab pos="2480945" algn="l"/>
                <a:tab pos="2734945" algn="l"/>
              </a:tabLst>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tabLst>
                <a:tab pos="2480945" algn="l"/>
                <a:tab pos="2734945" algn="l"/>
              </a:tabLst>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tabLst>
                <a:tab pos="2480945" algn="l"/>
                <a:tab pos="2734945" algn="l"/>
              </a:tabLst>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tabLst>
                <a:tab pos="2480945" algn="l"/>
                <a:tab pos="2734945" algn="l"/>
              </a:tabLst>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tabLst>
                <a:tab pos="2480945" algn="l"/>
                <a:tab pos="2734945" algn="l"/>
              </a:tabLst>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tabLst>
                <a:tab pos="2480945" algn="l"/>
                <a:tab pos="2734945" algn="l"/>
              </a:tabLst>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tabLst>
                <a:tab pos="2480945" algn="l"/>
                <a:tab pos="2734945" algn="l"/>
              </a:tabLst>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17.</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Rigidez contra esfuerzo cortante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tabLst>
                <a:tab pos="2480945" algn="l"/>
                <a:tab pos="2734945" algn="l"/>
              </a:tabLst>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Atkinson, J. (2000).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Non-linear soil stiffness in routine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desing</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O" dirty="0"/>
          </a:p>
        </p:txBody>
      </p:sp>
      <p:sp>
        <p:nvSpPr>
          <p:cNvPr id="5" name="Marcador de contenido 4">
            <a:extLst>
              <a:ext uri="{FF2B5EF4-FFF2-40B4-BE49-F238E27FC236}">
                <a16:creationId xmlns:a16="http://schemas.microsoft.com/office/drawing/2014/main" id="{519494C3-F470-49C2-8B6C-82CBC2E11A03}"/>
              </a:ext>
            </a:extLst>
          </p:cNvPr>
          <p:cNvSpPr>
            <a:spLocks noGrp="1"/>
          </p:cNvSpPr>
          <p:nvPr>
            <p:ph sz="half" idx="2"/>
          </p:nvPr>
        </p:nvSpPr>
        <p:spPr>
          <a:xfrm>
            <a:off x="6172200" y="1422400"/>
            <a:ext cx="4919133" cy="4754563"/>
          </a:xfrm>
        </p:spPr>
        <p:txBody>
          <a:bodyPr/>
          <a:lstStyle/>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18</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Incremento de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Esfuerzo Vertical contra profundidad para la línea de 1 [m]</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pic>
        <p:nvPicPr>
          <p:cNvPr id="8" name="Imagen 7">
            <a:extLst>
              <a:ext uri="{FF2B5EF4-FFF2-40B4-BE49-F238E27FC236}">
                <a16:creationId xmlns:a16="http://schemas.microsoft.com/office/drawing/2014/main" id="{A8830153-C682-4428-9A3B-56CA796CA5A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1410229"/>
            <a:ext cx="5181599" cy="3195637"/>
          </a:xfrm>
          <a:prstGeom prst="rect">
            <a:avLst/>
          </a:prstGeom>
        </p:spPr>
      </p:pic>
      <p:graphicFrame>
        <p:nvGraphicFramePr>
          <p:cNvPr id="11" name="Gráfico 10">
            <a:extLst>
              <a:ext uri="{FF2B5EF4-FFF2-40B4-BE49-F238E27FC236}">
                <a16:creationId xmlns:a16="http://schemas.microsoft.com/office/drawing/2014/main" id="{7501A90C-1EC1-48BE-884E-76EEE9D83349}"/>
              </a:ext>
            </a:extLst>
          </p:cNvPr>
          <p:cNvGraphicFramePr/>
          <p:nvPr>
            <p:extLst>
              <p:ext uri="{D42A27DB-BD31-4B8C-83A1-F6EECF244321}">
                <p14:modId xmlns:p14="http://schemas.microsoft.com/office/powerpoint/2010/main" val="1987987417"/>
              </p:ext>
            </p:extLst>
          </p:nvPr>
        </p:nvGraphicFramePr>
        <p:xfrm>
          <a:off x="6333067" y="1410228"/>
          <a:ext cx="4538132" cy="31956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54563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ED2CCD-FA21-4E48-8B0B-B606E3185323}"/>
              </a:ext>
            </a:extLst>
          </p:cNvPr>
          <p:cNvSpPr>
            <a:spLocks noGrp="1"/>
          </p:cNvSpPr>
          <p:nvPr>
            <p:ph type="title"/>
          </p:nvPr>
        </p:nvSpPr>
        <p:spPr>
          <a:xfrm>
            <a:off x="838200" y="365125"/>
            <a:ext cx="10515600" cy="955675"/>
          </a:xfrm>
        </p:spPr>
        <p:txBody>
          <a:bodyPr>
            <a:normAutofit/>
          </a:bodyPr>
          <a:lstStyle/>
          <a:p>
            <a:r>
              <a:rPr lang="es-CO" sz="4000" b="1" dirty="0">
                <a:latin typeface="Times New Roman" panose="02020603050405020304" pitchFamily="18" charset="0"/>
                <a:cs typeface="Times New Roman" panose="02020603050405020304" pitchFamily="18" charset="0"/>
              </a:rPr>
              <a:t>Análisis de los Asentamientos Inmediatos</a:t>
            </a:r>
            <a:endParaRPr lang="es-CO" sz="4000" dirty="0"/>
          </a:p>
        </p:txBody>
      </p:sp>
      <p:sp>
        <p:nvSpPr>
          <p:cNvPr id="3" name="Marcador de contenido 2">
            <a:extLst>
              <a:ext uri="{FF2B5EF4-FFF2-40B4-BE49-F238E27FC236}">
                <a16:creationId xmlns:a16="http://schemas.microsoft.com/office/drawing/2014/main" id="{AA3551CB-23F5-4E5C-8CBC-D887E24B124E}"/>
              </a:ext>
            </a:extLst>
          </p:cNvPr>
          <p:cNvSpPr>
            <a:spLocks noGrp="1"/>
          </p:cNvSpPr>
          <p:nvPr>
            <p:ph sz="half" idx="1"/>
          </p:nvPr>
        </p:nvSpPr>
        <p:spPr>
          <a:xfrm>
            <a:off x="838200" y="1320800"/>
            <a:ext cx="5181600" cy="4856163"/>
          </a:xfrm>
        </p:spPr>
        <p:txBody>
          <a:bodyPr>
            <a:normAutofit lnSpcReduction="10000"/>
          </a:bodyPr>
          <a:lstStyle/>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19.</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Asentamiento contra módulo estático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CO" dirty="0"/>
          </a:p>
        </p:txBody>
      </p:sp>
      <p:sp>
        <p:nvSpPr>
          <p:cNvPr id="4" name="Marcador de contenido 3">
            <a:extLst>
              <a:ext uri="{FF2B5EF4-FFF2-40B4-BE49-F238E27FC236}">
                <a16:creationId xmlns:a16="http://schemas.microsoft.com/office/drawing/2014/main" id="{C0A9FF0B-5F41-4DCD-8766-773C7F4FBB14}"/>
              </a:ext>
            </a:extLst>
          </p:cNvPr>
          <p:cNvSpPr>
            <a:spLocks noGrp="1"/>
          </p:cNvSpPr>
          <p:nvPr>
            <p:ph sz="half" idx="2"/>
          </p:nvPr>
        </p:nvSpPr>
        <p:spPr>
          <a:xfrm>
            <a:off x="6172200" y="1320800"/>
            <a:ext cx="5181600" cy="4856163"/>
          </a:xfrm>
        </p:spPr>
        <p:txBody>
          <a:bodyPr>
            <a:normAutofit lnSpcReduction="10000"/>
          </a:bodyPr>
          <a:lstStyle/>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endParaRPr lang="es-CO"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Figura </a:t>
            </a:r>
            <a:r>
              <a:rPr lang="es-CO" sz="1800" b="1" dirty="0">
                <a:latin typeface="Times New Roman" panose="02020603050405020304" pitchFamily="18" charset="0"/>
                <a:ea typeface="Calibri" panose="020F0502020204030204" pitchFamily="34" charset="0"/>
                <a:cs typeface="Times New Roman" panose="02020603050405020304" pitchFamily="18" charset="0"/>
              </a:rPr>
              <a:t>20</a:t>
            </a: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Asentamiento contra módulo estático para Vp de Refracción Sísmica</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800"/>
              </a:spcAft>
              <a:buNone/>
            </a:pPr>
            <a:r>
              <a:rPr lang="es-CO" sz="1800" b="1" dirty="0">
                <a:effectLst/>
                <a:latin typeface="Times New Roman" panose="02020603050405020304" pitchFamily="18" charset="0"/>
                <a:ea typeface="Calibri" panose="020F0502020204030204" pitchFamily="34" charset="0"/>
                <a:cs typeface="Times New Roman" panose="02020603050405020304" pitchFamily="18" charset="0"/>
              </a:rPr>
              <a:t>Fuente:</a:t>
            </a:r>
            <a:r>
              <a:rPr lang="es-CO"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i="1" dirty="0">
                <a:effectLst/>
                <a:latin typeface="Times New Roman" panose="02020603050405020304" pitchFamily="18" charset="0"/>
                <a:ea typeface="Calibri" panose="020F0502020204030204" pitchFamily="34" charset="0"/>
                <a:cs typeface="Times New Roman" panose="02020603050405020304" pitchFamily="18" charset="0"/>
              </a:rPr>
              <a:t>Realizada por el autor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graphicFrame>
        <p:nvGraphicFramePr>
          <p:cNvPr id="7" name="Gráfico 6">
            <a:extLst>
              <a:ext uri="{FF2B5EF4-FFF2-40B4-BE49-F238E27FC236}">
                <a16:creationId xmlns:a16="http://schemas.microsoft.com/office/drawing/2014/main" id="{59EC97B5-8A1F-4345-A9DA-30F671F75B49}"/>
              </a:ext>
            </a:extLst>
          </p:cNvPr>
          <p:cNvGraphicFramePr/>
          <p:nvPr>
            <p:extLst>
              <p:ext uri="{D42A27DB-BD31-4B8C-83A1-F6EECF244321}">
                <p14:modId xmlns:p14="http://schemas.microsoft.com/office/powerpoint/2010/main" val="4035445252"/>
              </p:ext>
            </p:extLst>
          </p:nvPr>
        </p:nvGraphicFramePr>
        <p:xfrm>
          <a:off x="1049867" y="1149773"/>
          <a:ext cx="4826000" cy="3591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áfico 9">
            <a:extLst>
              <a:ext uri="{FF2B5EF4-FFF2-40B4-BE49-F238E27FC236}">
                <a16:creationId xmlns:a16="http://schemas.microsoft.com/office/drawing/2014/main" id="{1F5AEEE6-D7BA-4DE4-A0DC-E061C53160A0}"/>
              </a:ext>
            </a:extLst>
          </p:cNvPr>
          <p:cNvGraphicFramePr/>
          <p:nvPr>
            <p:extLst>
              <p:ext uri="{D42A27DB-BD31-4B8C-83A1-F6EECF244321}">
                <p14:modId xmlns:p14="http://schemas.microsoft.com/office/powerpoint/2010/main" val="2646856266"/>
              </p:ext>
            </p:extLst>
          </p:nvPr>
        </p:nvGraphicFramePr>
        <p:xfrm>
          <a:off x="6172201" y="1185333"/>
          <a:ext cx="4732866" cy="34205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5173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688C4-8DDD-4EEC-87B0-E57380DC261D}"/>
              </a:ext>
            </a:extLst>
          </p:cNvPr>
          <p:cNvSpPr>
            <a:spLocks noGrp="1"/>
          </p:cNvSpPr>
          <p:nvPr>
            <p:ph type="title"/>
          </p:nvPr>
        </p:nvSpPr>
        <p:spPr>
          <a:xfrm>
            <a:off x="838200" y="365126"/>
            <a:ext cx="10515600" cy="938742"/>
          </a:xfrm>
        </p:spPr>
        <p:txBody>
          <a:bodyPr>
            <a:normAutofit/>
          </a:bodyPr>
          <a:lstStyle/>
          <a:p>
            <a:r>
              <a:rPr lang="es-CO" sz="4000" b="1" dirty="0">
                <a:latin typeface="Times New Roman" panose="02020603050405020304" pitchFamily="18" charset="0"/>
                <a:cs typeface="Times New Roman" panose="02020603050405020304" pitchFamily="18" charset="0"/>
              </a:rPr>
              <a:t>Conclusiones</a:t>
            </a:r>
          </a:p>
        </p:txBody>
      </p:sp>
      <p:sp>
        <p:nvSpPr>
          <p:cNvPr id="5" name="Marcador de contenido 4">
            <a:extLst>
              <a:ext uri="{FF2B5EF4-FFF2-40B4-BE49-F238E27FC236}">
                <a16:creationId xmlns:a16="http://schemas.microsoft.com/office/drawing/2014/main" id="{F05DE64E-67AD-4D08-929D-C42D5B30CCBD}"/>
              </a:ext>
            </a:extLst>
          </p:cNvPr>
          <p:cNvSpPr>
            <a:spLocks noGrp="1"/>
          </p:cNvSpPr>
          <p:nvPr>
            <p:ph idx="1"/>
          </p:nvPr>
        </p:nvSpPr>
        <p:spPr>
          <a:xfrm>
            <a:off x="838200" y="1303868"/>
            <a:ext cx="10515600" cy="4873095"/>
          </a:xfrm>
        </p:spPr>
        <p:txBody>
          <a:bodyPr>
            <a:normAutofit/>
          </a:bodyPr>
          <a:lstStyle/>
          <a:p>
            <a:r>
              <a:rPr lang="es-CO" sz="2000" dirty="0">
                <a:effectLst/>
                <a:latin typeface="Times New Roman" panose="02020603050405020304" pitchFamily="18" charset="0"/>
                <a:ea typeface="Calibri" panose="020F0502020204030204" pitchFamily="34" charset="0"/>
                <a:cs typeface="Times New Roman" panose="02020603050405020304" pitchFamily="18" charset="0"/>
              </a:rPr>
              <a:t>Se establecieron diferentes configuraciones de espaciamiento de geófonos, lo cual permitió establecer tres modelos de velocidad con diferentes espesores con velocidad promedio similar. </a:t>
            </a:r>
          </a:p>
          <a:p>
            <a:r>
              <a:rPr lang="es-CO" sz="2000" dirty="0">
                <a:effectLst/>
                <a:latin typeface="Times New Roman" panose="02020603050405020304" pitchFamily="18" charset="0"/>
                <a:ea typeface="Calibri" panose="020F0502020204030204" pitchFamily="34" charset="0"/>
                <a:cs typeface="Times New Roman" panose="02020603050405020304" pitchFamily="18" charset="0"/>
              </a:rPr>
              <a:t>Se obtuvieron velocidades de onda P bajos hasta una profundidad de 30[m] como era de esperarse para estos materiales heterogéneos y poco consolidados. Aunque las mediciones de velocidad muestran que no son tan sueltos como era de esperarse</a:t>
            </a:r>
            <a:endParaRPr lang="es-CO" sz="2000" dirty="0">
              <a:latin typeface="Times New Roman" panose="02020603050405020304" pitchFamily="18" charset="0"/>
              <a:ea typeface="Calibri" panose="020F0502020204030204" pitchFamily="34" charset="0"/>
              <a:cs typeface="Times New Roman" panose="02020603050405020304" pitchFamily="18" charset="0"/>
            </a:endParaRPr>
          </a:p>
          <a:p>
            <a:r>
              <a:rPr lang="es-CO" sz="2000" dirty="0">
                <a:effectLst/>
                <a:latin typeface="Times New Roman" panose="02020603050405020304" pitchFamily="18" charset="0"/>
                <a:ea typeface="Calibri" panose="020F0502020204030204" pitchFamily="34" charset="0"/>
                <a:cs typeface="Times New Roman" panose="02020603050405020304" pitchFamily="18" charset="0"/>
              </a:rPr>
              <a:t>Los resultados obtenidos de velocidad de onda P por parte del ensayo Refracción Sísmica son más precisos con respecto al ensayo MASW.</a:t>
            </a:r>
          </a:p>
          <a:p>
            <a:r>
              <a:rPr lang="es-CO" sz="2000" dirty="0">
                <a:effectLst/>
                <a:latin typeface="Times New Roman" panose="02020603050405020304" pitchFamily="18" charset="0"/>
                <a:ea typeface="Calibri" panose="020F0502020204030204" pitchFamily="34" charset="0"/>
                <a:cs typeface="Times New Roman" panose="02020603050405020304" pitchFamily="18" charset="0"/>
              </a:rPr>
              <a:t>Se calcularon propiedades elásticas y de resistencia a partir de correlaciones en estos materiales, tomando como base las velocidades calculadas. Lo anterior, permitió realizar una estimación de la capacidad portante del suelo en dos escenarios distintos. la capacidad crítica se encontró en condiciones no drenadas con un valor de 34.65[Kpa].</a:t>
            </a:r>
          </a:p>
          <a:p>
            <a:r>
              <a:rPr lang="es-CO" sz="2000" dirty="0">
                <a:effectLst/>
                <a:latin typeface="Times New Roman" panose="02020603050405020304" pitchFamily="18" charset="0"/>
                <a:ea typeface="Calibri" panose="020F0502020204030204" pitchFamily="34" charset="0"/>
                <a:cs typeface="Times New Roman" panose="02020603050405020304" pitchFamily="18" charset="0"/>
              </a:rPr>
              <a:t>El análisis de sensibilidad para la estimación de asentamientos inmediatos permitió establecer valores inferiores a 0.0149[mm] y que son una primera aproximación para análisis posteriores para comprobar valores en campo y el progreso de los mismos en el tiempo por efecto de la degradación de la materia orgánica. </a:t>
            </a:r>
            <a:endParaRPr lang="es-CO"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616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_tradnl"/>
          </a:p>
        </p:txBody>
      </p:sp>
      <p:sp>
        <p:nvSpPr>
          <p:cNvPr id="3" name="Subtítulo 2"/>
          <p:cNvSpPr>
            <a:spLocks noGrp="1"/>
          </p:cNvSpPr>
          <p:nvPr>
            <p:ph type="subTitle" idx="1"/>
          </p:nvPr>
        </p:nvSpPr>
        <p:spPr/>
        <p:txBody>
          <a:bodyPr/>
          <a:lstStyle/>
          <a:p>
            <a:endParaRPr lang="es-ES_tradnl"/>
          </a:p>
        </p:txBody>
      </p:sp>
      <p:pic>
        <p:nvPicPr>
          <p:cNvPr id="6" name="Imagen 5">
            <a:extLst>
              <a:ext uri="{FF2B5EF4-FFF2-40B4-BE49-F238E27FC236}">
                <a16:creationId xmlns:a16="http://schemas.microsoft.com/office/drawing/2014/main" id="{AB240E44-E9D9-534D-855B-415EB40FA687}"/>
              </a:ext>
            </a:extLst>
          </p:cNvPr>
          <p:cNvPicPr>
            <a:picLocks noChangeAspect="1"/>
          </p:cNvPicPr>
          <p:nvPr/>
        </p:nvPicPr>
        <p:blipFill>
          <a:blip r:embed="rId2"/>
          <a:stretch>
            <a:fillRect/>
          </a:stretch>
        </p:blipFill>
        <p:spPr>
          <a:xfrm>
            <a:off x="3175" y="0"/>
            <a:ext cx="12185650" cy="6858000"/>
          </a:xfrm>
          <a:prstGeom prst="rect">
            <a:avLst/>
          </a:prstGeom>
        </p:spPr>
      </p:pic>
    </p:spTree>
    <p:extLst>
      <p:ext uri="{BB962C8B-B14F-4D97-AF65-F5344CB8AC3E}">
        <p14:creationId xmlns:p14="http://schemas.microsoft.com/office/powerpoint/2010/main" val="1540279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C6DFC6-98CC-4636-96C0-BC2DBF242588}"/>
              </a:ext>
            </a:extLst>
          </p:cNvPr>
          <p:cNvSpPr>
            <a:spLocks noGrp="1"/>
          </p:cNvSpPr>
          <p:nvPr>
            <p:ph idx="1"/>
          </p:nvPr>
        </p:nvSpPr>
        <p:spPr>
          <a:xfrm>
            <a:off x="838200" y="1018991"/>
            <a:ext cx="10212977" cy="4351338"/>
          </a:xfrm>
        </p:spPr>
        <p:txBody>
          <a:bodyPr>
            <a:normAutofit fontScale="25000" lnSpcReduction="20000"/>
          </a:bodyPr>
          <a:lstStyle/>
          <a:p>
            <a:pPr algn="just">
              <a:lnSpc>
                <a:spcPct val="200000"/>
              </a:lnSpc>
              <a:spcAft>
                <a:spcPts val="1000"/>
              </a:spcAft>
            </a:pPr>
            <a:r>
              <a:rPr lang="es-CO" sz="7600" dirty="0">
                <a:latin typeface="Times New Roman" panose="02020603050405020304" pitchFamily="18" charset="0"/>
                <a:cs typeface="Times New Roman" panose="02020603050405020304" pitchFamily="18" charset="0"/>
              </a:rPr>
              <a:t>Seleccionar el software que permita realizar un procesamiento adecuado de los datos obtenidos con la cámara fotográfica.</a:t>
            </a:r>
          </a:p>
          <a:p>
            <a:pPr algn="just">
              <a:lnSpc>
                <a:spcPct val="200000"/>
              </a:lnSpc>
              <a:spcAft>
                <a:spcPts val="1000"/>
              </a:spcAft>
            </a:pPr>
            <a:r>
              <a:rPr lang="es-CO" sz="7600" dirty="0">
                <a:latin typeface="Times New Roman" panose="02020603050405020304" pitchFamily="18" charset="0"/>
                <a:cs typeface="Times New Roman" panose="02020603050405020304" pitchFamily="18" charset="0"/>
              </a:rPr>
              <a:t>Crear un módulo informático que permita procesar las imágenes tomadas y llevarlas a un formato compatible con las aplicaciones CAD disponibles.</a:t>
            </a:r>
          </a:p>
          <a:p>
            <a:pPr algn="just">
              <a:lnSpc>
                <a:spcPct val="200000"/>
              </a:lnSpc>
              <a:spcAft>
                <a:spcPts val="1000"/>
              </a:spcAft>
            </a:pPr>
            <a:r>
              <a:rPr lang="es-CO" sz="7600" dirty="0">
                <a:latin typeface="Times New Roman" panose="02020603050405020304" pitchFamily="18" charset="0"/>
                <a:cs typeface="Times New Roman" panose="02020603050405020304" pitchFamily="18" charset="0"/>
              </a:rPr>
              <a:t>Realizar prueba de escaneo de una pieza, con el fin de verificar el funcionamiento mecánico y el procesamiento de las imágenes.</a:t>
            </a:r>
          </a:p>
          <a:p>
            <a:endParaRPr lang="es-CO" dirty="0"/>
          </a:p>
        </p:txBody>
      </p:sp>
    </p:spTree>
    <p:extLst>
      <p:ext uri="{BB962C8B-B14F-4D97-AF65-F5344CB8AC3E}">
        <p14:creationId xmlns:p14="http://schemas.microsoft.com/office/powerpoint/2010/main" val="206010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C6DFC6-98CC-4636-96C0-BC2DBF242588}"/>
              </a:ext>
            </a:extLst>
          </p:cNvPr>
          <p:cNvSpPr>
            <a:spLocks noGrp="1"/>
          </p:cNvSpPr>
          <p:nvPr>
            <p:ph idx="1"/>
          </p:nvPr>
        </p:nvSpPr>
        <p:spPr>
          <a:xfrm>
            <a:off x="838200" y="1018991"/>
            <a:ext cx="10212977" cy="4351338"/>
          </a:xfrm>
        </p:spPr>
        <p:txBody>
          <a:bodyPr>
            <a:normAutofit fontScale="25000" lnSpcReduction="20000"/>
          </a:bodyPr>
          <a:lstStyle/>
          <a:p>
            <a:pPr algn="just">
              <a:lnSpc>
                <a:spcPct val="200000"/>
              </a:lnSpc>
              <a:spcAft>
                <a:spcPts val="1000"/>
              </a:spcAft>
            </a:pPr>
            <a:r>
              <a:rPr lang="es-CO" sz="7600" dirty="0">
                <a:latin typeface="Times New Roman" panose="02020603050405020304" pitchFamily="18" charset="0"/>
                <a:cs typeface="Times New Roman" panose="02020603050405020304" pitchFamily="18" charset="0"/>
              </a:rPr>
              <a:t>Generar un manual de operación para cada una de las etapas del proceso.</a:t>
            </a:r>
          </a:p>
          <a:p>
            <a:pPr lvl="1" algn="just">
              <a:lnSpc>
                <a:spcPct val="200000"/>
              </a:lnSpc>
              <a:spcAft>
                <a:spcPts val="1000"/>
              </a:spcAft>
              <a:buFont typeface="Wingdings" panose="05000000000000000000" pitchFamily="2" charset="2"/>
              <a:buChar char="ü"/>
            </a:pPr>
            <a:r>
              <a:rPr lang="es-CO" sz="7600" dirty="0">
                <a:latin typeface="Times New Roman" panose="02020603050405020304" pitchFamily="18" charset="0"/>
                <a:cs typeface="Times New Roman" panose="02020603050405020304" pitchFamily="18" charset="0"/>
              </a:rPr>
              <a:t>Montaje del módulo: Donde se mencione información acerca de los componentes e instalación del sistema.</a:t>
            </a:r>
          </a:p>
          <a:p>
            <a:pPr lvl="1" algn="just">
              <a:lnSpc>
                <a:spcPct val="200000"/>
              </a:lnSpc>
              <a:spcAft>
                <a:spcPts val="1000"/>
              </a:spcAft>
              <a:buFont typeface="Wingdings" panose="05000000000000000000" pitchFamily="2" charset="2"/>
              <a:buChar char="ü"/>
            </a:pPr>
            <a:r>
              <a:rPr lang="es-CO" sz="7600" dirty="0">
                <a:latin typeface="Times New Roman" panose="02020603050405020304" pitchFamily="18" charset="0"/>
                <a:cs typeface="Times New Roman" panose="02020603050405020304" pitchFamily="18" charset="0"/>
              </a:rPr>
              <a:t>Escaneo de la pieza: Debe incluir el procedimiento adecuado para obtener los datos de la pieza a escanear. </a:t>
            </a:r>
          </a:p>
          <a:p>
            <a:pPr lvl="1" algn="just">
              <a:lnSpc>
                <a:spcPct val="200000"/>
              </a:lnSpc>
              <a:spcAft>
                <a:spcPts val="1000"/>
              </a:spcAft>
              <a:buFont typeface="Wingdings" panose="05000000000000000000" pitchFamily="2" charset="2"/>
              <a:buChar char="ü"/>
            </a:pPr>
            <a:r>
              <a:rPr lang="es-CO" sz="7600" dirty="0">
                <a:latin typeface="Times New Roman" panose="02020603050405020304" pitchFamily="18" charset="0"/>
                <a:cs typeface="Times New Roman" panose="02020603050405020304" pitchFamily="18" charset="0"/>
              </a:rPr>
              <a:t>Exportar datos a un software CAD: Donde se mencionen el paquete de software a utilizar y cada uno de los procedimientos para obtener la pieza en 3D.</a:t>
            </a:r>
          </a:p>
          <a:p>
            <a:endParaRPr lang="es-CO" dirty="0"/>
          </a:p>
        </p:txBody>
      </p:sp>
    </p:spTree>
    <p:extLst>
      <p:ext uri="{BB962C8B-B14F-4D97-AF65-F5344CB8AC3E}">
        <p14:creationId xmlns:p14="http://schemas.microsoft.com/office/powerpoint/2010/main" val="33091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7F1489-60CE-48A9-8EFB-28792E40CA1D}"/>
              </a:ext>
            </a:extLst>
          </p:cNvPr>
          <p:cNvSpPr>
            <a:spLocks noGrp="1"/>
          </p:cNvSpPr>
          <p:nvPr>
            <p:ph type="title"/>
          </p:nvPr>
        </p:nvSpPr>
        <p:spPr>
          <a:xfrm>
            <a:off x="838200" y="365125"/>
            <a:ext cx="10515600" cy="942445"/>
          </a:xfrm>
        </p:spPr>
        <p:txBody>
          <a:bodyPr>
            <a:normAutofit/>
          </a:bodyPr>
          <a:lstStyle/>
          <a:p>
            <a:r>
              <a:rPr lang="es-CO" sz="4000" b="1" dirty="0">
                <a:latin typeface="Times New Roman" panose="02020603050405020304" pitchFamily="18" charset="0"/>
                <a:cs typeface="Times New Roman" panose="02020603050405020304" pitchFamily="18" charset="0"/>
              </a:rPr>
              <a:t>Alcance del proyecto</a:t>
            </a:r>
          </a:p>
        </p:txBody>
      </p:sp>
      <p:pic>
        <p:nvPicPr>
          <p:cNvPr id="4" name="Imagen 3" descr="Imagen que contiene edificio, sostener, pequeño, frente&#10;&#10;Descripción generada automáticamente">
            <a:extLst>
              <a:ext uri="{FF2B5EF4-FFF2-40B4-BE49-F238E27FC236}">
                <a16:creationId xmlns:a16="http://schemas.microsoft.com/office/drawing/2014/main" id="{D22AD448-1313-4218-AE13-71CFC048A4EC}"/>
              </a:ext>
            </a:extLst>
          </p:cNvPr>
          <p:cNvPicPr>
            <a:picLocks noChangeAspect="1"/>
          </p:cNvPicPr>
          <p:nvPr/>
        </p:nvPicPr>
        <p:blipFill rotWithShape="1">
          <a:blip r:embed="rId2"/>
          <a:srcRect t="21111" b="22345"/>
          <a:stretch/>
        </p:blipFill>
        <p:spPr>
          <a:xfrm>
            <a:off x="551922" y="2040466"/>
            <a:ext cx="3268032" cy="3285067"/>
          </a:xfrm>
          <a:prstGeom prst="rect">
            <a:avLst/>
          </a:prstGeom>
        </p:spPr>
      </p:pic>
      <p:pic>
        <p:nvPicPr>
          <p:cNvPr id="6" name="Imagen 5" descr="Imagen que contiene Calendario&#10;&#10;Descripción generada automáticamente">
            <a:extLst>
              <a:ext uri="{FF2B5EF4-FFF2-40B4-BE49-F238E27FC236}">
                <a16:creationId xmlns:a16="http://schemas.microsoft.com/office/drawing/2014/main" id="{28EC03D7-45E4-4C19-B2E7-9A29F51E705B}"/>
              </a:ext>
            </a:extLst>
          </p:cNvPr>
          <p:cNvPicPr>
            <a:picLocks noChangeAspect="1"/>
          </p:cNvPicPr>
          <p:nvPr/>
        </p:nvPicPr>
        <p:blipFill rotWithShape="1">
          <a:blip r:embed="rId3"/>
          <a:srcRect l="21361" t="9931" r="41139" b="24726"/>
          <a:stretch/>
        </p:blipFill>
        <p:spPr>
          <a:xfrm>
            <a:off x="7654770" y="2040466"/>
            <a:ext cx="3356658" cy="3290048"/>
          </a:xfrm>
          <a:prstGeom prst="rect">
            <a:avLst/>
          </a:prstGeom>
        </p:spPr>
      </p:pic>
      <p:sp>
        <p:nvSpPr>
          <p:cNvPr id="10" name="Flecha: a la derecha 9">
            <a:extLst>
              <a:ext uri="{FF2B5EF4-FFF2-40B4-BE49-F238E27FC236}">
                <a16:creationId xmlns:a16="http://schemas.microsoft.com/office/drawing/2014/main" id="{86F4AA83-4845-4975-A2B5-3D04EDA35449}"/>
              </a:ext>
            </a:extLst>
          </p:cNvPr>
          <p:cNvSpPr/>
          <p:nvPr/>
        </p:nvSpPr>
        <p:spPr>
          <a:xfrm>
            <a:off x="5195887" y="3333750"/>
            <a:ext cx="1400175"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0642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7F1489-60CE-48A9-8EFB-28792E40CA1D}"/>
              </a:ext>
            </a:extLst>
          </p:cNvPr>
          <p:cNvSpPr>
            <a:spLocks noGrp="1"/>
          </p:cNvSpPr>
          <p:nvPr>
            <p:ph type="title"/>
          </p:nvPr>
        </p:nvSpPr>
        <p:spPr>
          <a:xfrm>
            <a:off x="838200" y="365125"/>
            <a:ext cx="10515600" cy="942445"/>
          </a:xfrm>
        </p:spPr>
        <p:txBody>
          <a:bodyPr>
            <a:normAutofit/>
          </a:bodyPr>
          <a:lstStyle/>
          <a:p>
            <a:r>
              <a:rPr lang="es-CO" sz="4000" b="1" dirty="0">
                <a:latin typeface="Times New Roman" panose="02020603050405020304" pitchFamily="18" charset="0"/>
                <a:cs typeface="Times New Roman" panose="02020603050405020304" pitchFamily="18" charset="0"/>
              </a:rPr>
              <a:t>Alcance del proyecto</a:t>
            </a:r>
          </a:p>
        </p:txBody>
      </p:sp>
      <p:pic>
        <p:nvPicPr>
          <p:cNvPr id="4" name="Imagen 3" descr="Imagen que contiene edificio, sostener, pequeño, frente&#10;&#10;Descripción generada automáticamente">
            <a:extLst>
              <a:ext uri="{FF2B5EF4-FFF2-40B4-BE49-F238E27FC236}">
                <a16:creationId xmlns:a16="http://schemas.microsoft.com/office/drawing/2014/main" id="{D22AD448-1313-4218-AE13-71CFC048A4EC}"/>
              </a:ext>
            </a:extLst>
          </p:cNvPr>
          <p:cNvPicPr>
            <a:picLocks noChangeAspect="1"/>
          </p:cNvPicPr>
          <p:nvPr/>
        </p:nvPicPr>
        <p:blipFill rotWithShape="1">
          <a:blip r:embed="rId2"/>
          <a:srcRect t="21111" b="22345"/>
          <a:stretch/>
        </p:blipFill>
        <p:spPr>
          <a:xfrm>
            <a:off x="551922" y="2040466"/>
            <a:ext cx="3268032" cy="3285067"/>
          </a:xfrm>
          <a:prstGeom prst="rect">
            <a:avLst/>
          </a:prstGeom>
        </p:spPr>
      </p:pic>
      <p:pic>
        <p:nvPicPr>
          <p:cNvPr id="6" name="Imagen 5" descr="Imagen que contiene Calendario&#10;&#10;Descripción generada automáticamente">
            <a:extLst>
              <a:ext uri="{FF2B5EF4-FFF2-40B4-BE49-F238E27FC236}">
                <a16:creationId xmlns:a16="http://schemas.microsoft.com/office/drawing/2014/main" id="{28EC03D7-45E4-4C19-B2E7-9A29F51E705B}"/>
              </a:ext>
            </a:extLst>
          </p:cNvPr>
          <p:cNvPicPr>
            <a:picLocks noChangeAspect="1"/>
          </p:cNvPicPr>
          <p:nvPr/>
        </p:nvPicPr>
        <p:blipFill rotWithShape="1">
          <a:blip r:embed="rId3"/>
          <a:srcRect l="21361" t="9931" r="41139" b="24726"/>
          <a:stretch/>
        </p:blipFill>
        <p:spPr>
          <a:xfrm>
            <a:off x="7654770" y="2040466"/>
            <a:ext cx="3356658" cy="3290048"/>
          </a:xfrm>
          <a:prstGeom prst="rect">
            <a:avLst/>
          </a:prstGeom>
        </p:spPr>
      </p:pic>
      <p:sp>
        <p:nvSpPr>
          <p:cNvPr id="10" name="Flecha: a la derecha 9">
            <a:extLst>
              <a:ext uri="{FF2B5EF4-FFF2-40B4-BE49-F238E27FC236}">
                <a16:creationId xmlns:a16="http://schemas.microsoft.com/office/drawing/2014/main" id="{86F4AA83-4845-4975-A2B5-3D04EDA35449}"/>
              </a:ext>
            </a:extLst>
          </p:cNvPr>
          <p:cNvSpPr/>
          <p:nvPr/>
        </p:nvSpPr>
        <p:spPr>
          <a:xfrm>
            <a:off x="6867525" y="3429000"/>
            <a:ext cx="690562"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7" name="Imagen 6" descr="Una cámara fotográfica&#10;&#10;Descripción generada automáticamente">
            <a:extLst>
              <a:ext uri="{FF2B5EF4-FFF2-40B4-BE49-F238E27FC236}">
                <a16:creationId xmlns:a16="http://schemas.microsoft.com/office/drawing/2014/main" id="{DD918499-E573-4FC9-8540-5C5C86DD59F2}"/>
              </a:ext>
            </a:extLst>
          </p:cNvPr>
          <p:cNvPicPr>
            <a:picLocks noChangeAspect="1"/>
          </p:cNvPicPr>
          <p:nvPr/>
        </p:nvPicPr>
        <p:blipFill>
          <a:blip r:embed="rId4"/>
          <a:stretch>
            <a:fillRect/>
          </a:stretch>
        </p:blipFill>
        <p:spPr>
          <a:xfrm>
            <a:off x="5004706" y="2914231"/>
            <a:ext cx="1562519" cy="1562519"/>
          </a:xfrm>
          <a:prstGeom prst="rect">
            <a:avLst/>
          </a:prstGeom>
        </p:spPr>
      </p:pic>
      <p:sp>
        <p:nvSpPr>
          <p:cNvPr id="8" name="Flecha: a la derecha 7">
            <a:extLst>
              <a:ext uri="{FF2B5EF4-FFF2-40B4-BE49-F238E27FC236}">
                <a16:creationId xmlns:a16="http://schemas.microsoft.com/office/drawing/2014/main" id="{F14EB4F8-1D16-4DD4-9D04-CE8329B98802}"/>
              </a:ext>
            </a:extLst>
          </p:cNvPr>
          <p:cNvSpPr/>
          <p:nvPr/>
        </p:nvSpPr>
        <p:spPr>
          <a:xfrm>
            <a:off x="4015479" y="3429000"/>
            <a:ext cx="690562"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93824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A5D6BB-6DC9-4225-8B3C-A6B7F56C0C75}"/>
              </a:ext>
            </a:extLst>
          </p:cNvPr>
          <p:cNvSpPr>
            <a:spLocks noGrp="1"/>
          </p:cNvSpPr>
          <p:nvPr>
            <p:ph type="title"/>
          </p:nvPr>
        </p:nvSpPr>
        <p:spPr/>
        <p:txBody>
          <a:bodyPr/>
          <a:lstStyle/>
          <a:p>
            <a:r>
              <a:rPr lang="es-CO" sz="4000" b="1" dirty="0">
                <a:latin typeface="Times New Roman" panose="02020603050405020304" pitchFamily="18" charset="0"/>
                <a:cs typeface="Times New Roman" panose="02020603050405020304" pitchFamily="18" charset="0"/>
              </a:rPr>
              <a:t>Desarrollo del proyecto</a:t>
            </a:r>
          </a:p>
        </p:txBody>
      </p:sp>
      <p:pic>
        <p:nvPicPr>
          <p:cNvPr id="1026" name="Picture 2">
            <a:extLst>
              <a:ext uri="{FF2B5EF4-FFF2-40B4-BE49-F238E27FC236}">
                <a16:creationId xmlns:a16="http://schemas.microsoft.com/office/drawing/2014/main" id="{13B15340-914E-45C3-8015-FFED285F78B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441" t="6696" r="5629" b="6040"/>
          <a:stretch/>
        </p:blipFill>
        <p:spPr bwMode="auto">
          <a:xfrm>
            <a:off x="4562475" y="1790700"/>
            <a:ext cx="3600450" cy="417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73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82706-1770-4377-9E4C-E33A38F01662}"/>
              </a:ext>
            </a:extLst>
          </p:cNvPr>
          <p:cNvSpPr>
            <a:spLocks noGrp="1"/>
          </p:cNvSpPr>
          <p:nvPr>
            <p:ph type="title"/>
          </p:nvPr>
        </p:nvSpPr>
        <p:spPr>
          <a:xfrm>
            <a:off x="800100" y="1327150"/>
            <a:ext cx="10191750" cy="1325563"/>
          </a:xfrm>
        </p:spPr>
        <p:txBody>
          <a:bodyPr>
            <a:normAutofit/>
          </a:bodyPr>
          <a:lstStyle/>
          <a:p>
            <a:pPr marL="571500" indent="-571500">
              <a:buFont typeface="Arial" panose="020B0604020202020204" pitchFamily="34" charset="0"/>
              <a:buChar char="•"/>
            </a:pPr>
            <a:r>
              <a:rPr lang="es-CO" sz="3600" dirty="0"/>
              <a:t>Modelos 3D en el ordenador</a:t>
            </a:r>
          </a:p>
        </p:txBody>
      </p:sp>
      <p:pic>
        <p:nvPicPr>
          <p:cNvPr id="5" name="Imagen 4">
            <a:extLst>
              <a:ext uri="{FF2B5EF4-FFF2-40B4-BE49-F238E27FC236}">
                <a16:creationId xmlns:a16="http://schemas.microsoft.com/office/drawing/2014/main" id="{C2F11B74-FE0E-480E-9FC2-878344C25D1A}"/>
              </a:ext>
            </a:extLst>
          </p:cNvPr>
          <p:cNvPicPr>
            <a:picLocks noChangeAspect="1"/>
          </p:cNvPicPr>
          <p:nvPr/>
        </p:nvPicPr>
        <p:blipFill>
          <a:blip r:embed="rId2"/>
          <a:stretch>
            <a:fillRect/>
          </a:stretch>
        </p:blipFill>
        <p:spPr>
          <a:xfrm>
            <a:off x="424404" y="2833688"/>
            <a:ext cx="2877273" cy="2481648"/>
          </a:xfrm>
          <a:prstGeom prst="rect">
            <a:avLst/>
          </a:prstGeom>
        </p:spPr>
      </p:pic>
      <p:pic>
        <p:nvPicPr>
          <p:cNvPr id="6" name="Imagen 5">
            <a:extLst>
              <a:ext uri="{FF2B5EF4-FFF2-40B4-BE49-F238E27FC236}">
                <a16:creationId xmlns:a16="http://schemas.microsoft.com/office/drawing/2014/main" id="{2A8AFED8-5CF1-4F49-8195-0874ACE7536D}"/>
              </a:ext>
            </a:extLst>
          </p:cNvPr>
          <p:cNvPicPr>
            <a:picLocks noChangeAspect="1"/>
          </p:cNvPicPr>
          <p:nvPr/>
        </p:nvPicPr>
        <p:blipFill>
          <a:blip r:embed="rId3"/>
          <a:stretch>
            <a:fillRect/>
          </a:stretch>
        </p:blipFill>
        <p:spPr>
          <a:xfrm>
            <a:off x="3301677" y="3076575"/>
            <a:ext cx="3962400" cy="2190750"/>
          </a:xfrm>
          <a:prstGeom prst="rect">
            <a:avLst/>
          </a:prstGeom>
        </p:spPr>
      </p:pic>
      <p:pic>
        <p:nvPicPr>
          <p:cNvPr id="7" name="Imagen 6">
            <a:extLst>
              <a:ext uri="{FF2B5EF4-FFF2-40B4-BE49-F238E27FC236}">
                <a16:creationId xmlns:a16="http://schemas.microsoft.com/office/drawing/2014/main" id="{9EE5EF3B-4692-4754-BA64-E0ACE2693CF2}"/>
              </a:ext>
            </a:extLst>
          </p:cNvPr>
          <p:cNvPicPr>
            <a:picLocks noChangeAspect="1"/>
          </p:cNvPicPr>
          <p:nvPr/>
        </p:nvPicPr>
        <p:blipFill>
          <a:blip r:embed="rId4"/>
          <a:stretch>
            <a:fillRect/>
          </a:stretch>
        </p:blipFill>
        <p:spPr>
          <a:xfrm>
            <a:off x="7576594" y="3157537"/>
            <a:ext cx="3771900" cy="2028825"/>
          </a:xfrm>
          <a:prstGeom prst="rect">
            <a:avLst/>
          </a:prstGeom>
        </p:spPr>
      </p:pic>
      <p:sp>
        <p:nvSpPr>
          <p:cNvPr id="9" name="CuadroTexto 8">
            <a:extLst>
              <a:ext uri="{FF2B5EF4-FFF2-40B4-BE49-F238E27FC236}">
                <a16:creationId xmlns:a16="http://schemas.microsoft.com/office/drawing/2014/main" id="{5E2E232E-4242-47DE-8008-3464E50AE813}"/>
              </a:ext>
            </a:extLst>
          </p:cNvPr>
          <p:cNvSpPr txBox="1"/>
          <p:nvPr/>
        </p:nvSpPr>
        <p:spPr>
          <a:xfrm>
            <a:off x="895350" y="-4207"/>
            <a:ext cx="10039350" cy="369332"/>
          </a:xfrm>
          <a:prstGeom prst="rect">
            <a:avLst/>
          </a:prstGeom>
          <a:solidFill>
            <a:srgbClr val="8BC546"/>
          </a:solidFill>
        </p:spPr>
        <p:txBody>
          <a:bodyPr wrap="square">
            <a:spAutoFit/>
          </a:bodyPr>
          <a:lstStyle/>
          <a:p>
            <a:pPr algn="r"/>
            <a:r>
              <a:rPr lang="es-CO" sz="1800" dirty="0">
                <a:effectLst/>
                <a:latin typeface="Calibri" panose="020F0502020204030204" pitchFamily="34" charset="0"/>
                <a:ea typeface="Calibri" panose="020F0502020204030204" pitchFamily="34" charset="0"/>
                <a:cs typeface="Times New Roman" panose="02020603050405020304" pitchFamily="18" charset="0"/>
              </a:rPr>
              <a:t>Estudio de las técnicas de reconstrucción tridimensional</a:t>
            </a:r>
            <a:endParaRPr lang="es-CO" dirty="0"/>
          </a:p>
        </p:txBody>
      </p:sp>
      <p:sp>
        <p:nvSpPr>
          <p:cNvPr id="10" name="Título 1">
            <a:extLst>
              <a:ext uri="{FF2B5EF4-FFF2-40B4-BE49-F238E27FC236}">
                <a16:creationId xmlns:a16="http://schemas.microsoft.com/office/drawing/2014/main" id="{9C4C7036-A062-4206-B4E1-3B0B205972B6}"/>
              </a:ext>
            </a:extLst>
          </p:cNvPr>
          <p:cNvSpPr txBox="1">
            <a:spLocks/>
          </p:cNvSpPr>
          <p:nvPr/>
        </p:nvSpPr>
        <p:spPr>
          <a:xfrm>
            <a:off x="895350" y="5556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4000" b="1" dirty="0">
                <a:latin typeface="Times New Roman" panose="02020603050405020304" pitchFamily="18" charset="0"/>
                <a:cs typeface="Times New Roman" panose="02020603050405020304" pitchFamily="18" charset="0"/>
              </a:rPr>
              <a:t>Estudio de las técnicas de reconstrucción tridimensional</a:t>
            </a:r>
          </a:p>
          <a:p>
            <a:endParaRPr lang="es-CO"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8899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0BE591D-92A4-4587-9131-A648B97E303D}"/>
              </a:ext>
            </a:extLst>
          </p:cNvPr>
          <p:cNvPicPr>
            <a:picLocks noChangeAspect="1"/>
          </p:cNvPicPr>
          <p:nvPr/>
        </p:nvPicPr>
        <p:blipFill>
          <a:blip r:embed="rId2"/>
          <a:stretch>
            <a:fillRect/>
          </a:stretch>
        </p:blipFill>
        <p:spPr>
          <a:xfrm>
            <a:off x="476249" y="1981200"/>
            <a:ext cx="5629275" cy="2133600"/>
          </a:xfrm>
          <a:prstGeom prst="rect">
            <a:avLst/>
          </a:prstGeom>
        </p:spPr>
      </p:pic>
      <p:pic>
        <p:nvPicPr>
          <p:cNvPr id="4" name="Imagen 3">
            <a:extLst>
              <a:ext uri="{FF2B5EF4-FFF2-40B4-BE49-F238E27FC236}">
                <a16:creationId xmlns:a16="http://schemas.microsoft.com/office/drawing/2014/main" id="{F7C1C3B8-AD89-40AF-B8DF-D7CC85289271}"/>
              </a:ext>
            </a:extLst>
          </p:cNvPr>
          <p:cNvPicPr>
            <a:picLocks noChangeAspect="1"/>
          </p:cNvPicPr>
          <p:nvPr/>
        </p:nvPicPr>
        <p:blipFill>
          <a:blip r:embed="rId3"/>
          <a:stretch>
            <a:fillRect/>
          </a:stretch>
        </p:blipFill>
        <p:spPr>
          <a:xfrm>
            <a:off x="7759076" y="1671637"/>
            <a:ext cx="2447925" cy="2752725"/>
          </a:xfrm>
          <a:prstGeom prst="rect">
            <a:avLst/>
          </a:prstGeom>
        </p:spPr>
      </p:pic>
      <p:sp>
        <p:nvSpPr>
          <p:cNvPr id="12" name="CuadroTexto 11">
            <a:extLst>
              <a:ext uri="{FF2B5EF4-FFF2-40B4-BE49-F238E27FC236}">
                <a16:creationId xmlns:a16="http://schemas.microsoft.com/office/drawing/2014/main" id="{EE4AD1B9-6E5D-419D-81D5-4E47530131D6}"/>
              </a:ext>
            </a:extLst>
          </p:cNvPr>
          <p:cNvSpPr txBox="1"/>
          <p:nvPr/>
        </p:nvSpPr>
        <p:spPr>
          <a:xfrm>
            <a:off x="895350" y="-4207"/>
            <a:ext cx="10039350" cy="646331"/>
          </a:xfrm>
          <a:prstGeom prst="rect">
            <a:avLst/>
          </a:prstGeom>
          <a:solidFill>
            <a:srgbClr val="8BC546"/>
          </a:solidFill>
        </p:spPr>
        <p:txBody>
          <a:bodyPr wrap="square">
            <a:spAutoFit/>
          </a:bodyPr>
          <a:lstStyle/>
          <a:p>
            <a:pPr algn="r"/>
            <a:r>
              <a:rPr lang="es-CO" sz="1800" dirty="0">
                <a:effectLst/>
                <a:latin typeface="Calibri" panose="020F0502020204030204" pitchFamily="34" charset="0"/>
                <a:ea typeface="Calibri" panose="020F0502020204030204" pitchFamily="34" charset="0"/>
                <a:cs typeface="Times New Roman" panose="02020603050405020304" pitchFamily="18" charset="0"/>
              </a:rPr>
              <a:t>Estudio de las técnicas de reconstrucción tridimensional</a:t>
            </a:r>
          </a:p>
          <a:p>
            <a:pPr algn="r"/>
            <a:r>
              <a:rPr lang="es-CO" dirty="0">
                <a:latin typeface="Calibri" panose="020F0502020204030204" pitchFamily="34" charset="0"/>
                <a:cs typeface="Times New Roman" panose="02020603050405020304" pitchFamily="18" charset="0"/>
              </a:rPr>
              <a:t>- Modelos 3D en el ordenador</a:t>
            </a:r>
            <a:endParaRPr lang="es-CO" dirty="0"/>
          </a:p>
        </p:txBody>
      </p:sp>
    </p:spTree>
    <p:extLst>
      <p:ext uri="{BB962C8B-B14F-4D97-AF65-F5344CB8AC3E}">
        <p14:creationId xmlns:p14="http://schemas.microsoft.com/office/powerpoint/2010/main" val="87707639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1253</TotalTime>
  <Words>1278</Words>
  <Application>Microsoft Office PowerPoint</Application>
  <PresentationFormat>Panorámica</PresentationFormat>
  <Paragraphs>312</Paragraphs>
  <Slides>29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Arial</vt:lpstr>
      <vt:lpstr>Calibri</vt:lpstr>
      <vt:lpstr>Calibri Light</vt:lpstr>
      <vt:lpstr>Times New Roman</vt:lpstr>
      <vt:lpstr>Wingdings</vt:lpstr>
      <vt:lpstr>Tema de Office</vt:lpstr>
      <vt:lpstr>DISEÑO Y CONSTRUCCIÓN DE UN MONTAJE FÍSICO E INFORMÁTICO QUE FACILITE EL ESCANEO DE PIEZAS 3D MEDIANTE FOTOGRAFÍAS PARA REALIZAR TAREAS DE INGENIERÍA INVERSA EN UN ENTORNO CAD </vt:lpstr>
      <vt:lpstr>Objetivo General Construcción de un sistema que facilite el escaneo de piezas 3D mediante fotografías obtenidas con un celular o cámara digital, para realizar tareas de captura geométrica y posteriormente llevar esta información a un entorno CAD  </vt:lpstr>
      <vt:lpstr>Presentación de PowerPoint</vt:lpstr>
      <vt:lpstr>Presentación de PowerPoint</vt:lpstr>
      <vt:lpstr>Alcance del proyecto</vt:lpstr>
      <vt:lpstr>Alcance del proyecto</vt:lpstr>
      <vt:lpstr>Desarrollo del proyecto</vt:lpstr>
      <vt:lpstr>Modelos 3D en el ordenador</vt:lpstr>
      <vt:lpstr>Presentación de PowerPoint</vt:lpstr>
      <vt:lpstr>Presentación de PowerPoint</vt:lpstr>
      <vt:lpstr>Presentación de PowerPoint</vt:lpstr>
      <vt:lpstr>Resultado típico de un escáner 3D</vt:lpstr>
      <vt:lpstr>Presentación de PowerPoint</vt:lpstr>
      <vt:lpstr>Presentación de PowerPoint</vt:lpstr>
      <vt:lpstr>Problemática </vt:lpstr>
      <vt:lpstr>Exploración Geofísica</vt:lpstr>
      <vt:lpstr>Resultados de los Ensayos Geofísicos </vt:lpstr>
      <vt:lpstr>Resultados de Refracción Sísmica</vt:lpstr>
      <vt:lpstr>Resultados de Refracción Sísmica</vt:lpstr>
      <vt:lpstr>Resultados de Refracción Sísmica</vt:lpstr>
      <vt:lpstr>Resultados de MASW</vt:lpstr>
      <vt:lpstr>Resultados de MASW</vt:lpstr>
      <vt:lpstr>Perfil Estratigráfico</vt:lpstr>
      <vt:lpstr>Análisis de la Capacidad Portante</vt:lpstr>
      <vt:lpstr>Análisis de la Capacidad Portante</vt:lpstr>
      <vt:lpstr>Análisis de los Asentamientos Inmediatos</vt:lpstr>
      <vt:lpstr>Análisis de los Asentamientos Inmediatos</vt:lpstr>
      <vt:lpstr>Conclusiones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Ramiro Perez</cp:lastModifiedBy>
  <cp:revision>69</cp:revision>
  <dcterms:created xsi:type="dcterms:W3CDTF">2019-03-06T15:22:16Z</dcterms:created>
  <dcterms:modified xsi:type="dcterms:W3CDTF">2020-11-05T04:02:04Z</dcterms:modified>
</cp:coreProperties>
</file>